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50"/>
  </p:notesMasterIdLst>
  <p:sldIdLst>
    <p:sldId id="325" r:id="rId3"/>
    <p:sldId id="328" r:id="rId4"/>
    <p:sldId id="329" r:id="rId5"/>
    <p:sldId id="330" r:id="rId6"/>
    <p:sldId id="282" r:id="rId7"/>
    <p:sldId id="333" r:id="rId8"/>
    <p:sldId id="359" r:id="rId9"/>
    <p:sldId id="332" r:id="rId10"/>
    <p:sldId id="334" r:id="rId11"/>
    <p:sldId id="335" r:id="rId12"/>
    <p:sldId id="336" r:id="rId13"/>
    <p:sldId id="337" r:id="rId14"/>
    <p:sldId id="340" r:id="rId15"/>
    <p:sldId id="358" r:id="rId16"/>
    <p:sldId id="342" r:id="rId17"/>
    <p:sldId id="343" r:id="rId18"/>
    <p:sldId id="344" r:id="rId19"/>
    <p:sldId id="346" r:id="rId20"/>
    <p:sldId id="347" r:id="rId21"/>
    <p:sldId id="348" r:id="rId22"/>
    <p:sldId id="301" r:id="rId23"/>
    <p:sldId id="302" r:id="rId24"/>
    <p:sldId id="303" r:id="rId25"/>
    <p:sldId id="320" r:id="rId26"/>
    <p:sldId id="319" r:id="rId27"/>
    <p:sldId id="349" r:id="rId28"/>
    <p:sldId id="350" r:id="rId29"/>
    <p:sldId id="351" r:id="rId30"/>
    <p:sldId id="352" r:id="rId31"/>
    <p:sldId id="292" r:id="rId32"/>
    <p:sldId id="293" r:id="rId33"/>
    <p:sldId id="294" r:id="rId34"/>
    <p:sldId id="295" r:id="rId35"/>
    <p:sldId id="276" r:id="rId36"/>
    <p:sldId id="323" r:id="rId37"/>
    <p:sldId id="317" r:id="rId38"/>
    <p:sldId id="307" r:id="rId39"/>
    <p:sldId id="306" r:id="rId40"/>
    <p:sldId id="308" r:id="rId41"/>
    <p:sldId id="309" r:id="rId42"/>
    <p:sldId id="353" r:id="rId43"/>
    <p:sldId id="310" r:id="rId44"/>
    <p:sldId id="354" r:id="rId45"/>
    <p:sldId id="314" r:id="rId46"/>
    <p:sldId id="355" r:id="rId47"/>
    <p:sldId id="356" r:id="rId48"/>
    <p:sldId id="326"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 Brewer" initials="PB" lastIdx="0" clrIdx="0">
    <p:extLst>
      <p:ext uri="{19B8F6BF-5375-455C-9EA6-DF929625EA0E}">
        <p15:presenceInfo xmlns:p15="http://schemas.microsoft.com/office/powerpoint/2012/main" userId="Pam Br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4557" autoAdjust="0"/>
  </p:normalViewPr>
  <p:slideViewPr>
    <p:cSldViewPr snapToGrid="0">
      <p:cViewPr varScale="1">
        <p:scale>
          <a:sx n="89" d="100"/>
          <a:sy n="89" d="100"/>
        </p:scale>
        <p:origin x="114"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79F6DA5-BF5B-485A-A7EF-C92A35BE3AC7}" type="datetimeFigureOut">
              <a:rPr lang="en-US" smtClean="0"/>
              <a:t>4/16/2021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3063EB2-C203-4E0B-B81C-0429BB0EF5D8}" type="slidenum">
              <a:rPr lang="en-US" smtClean="0"/>
              <a:t>‹#›</a:t>
            </a:fld>
            <a:endParaRPr lang="en-US"/>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8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35</a:t>
            </a:fld>
            <a:endParaRPr lang="en-US"/>
          </a:p>
        </p:txBody>
      </p:sp>
    </p:spTree>
    <p:extLst>
      <p:ext uri="{BB962C8B-B14F-4D97-AF65-F5344CB8AC3E}">
        <p14:creationId xmlns:p14="http://schemas.microsoft.com/office/powerpoint/2010/main" val="351205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37</a:t>
            </a:fld>
            <a:endParaRPr lang="en-US"/>
          </a:p>
        </p:txBody>
      </p:sp>
    </p:spTree>
    <p:extLst>
      <p:ext uri="{BB962C8B-B14F-4D97-AF65-F5344CB8AC3E}">
        <p14:creationId xmlns:p14="http://schemas.microsoft.com/office/powerpoint/2010/main" val="182754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39</a:t>
            </a:fld>
            <a:endParaRPr lang="en-US"/>
          </a:p>
        </p:txBody>
      </p:sp>
    </p:spTree>
    <p:extLst>
      <p:ext uri="{BB962C8B-B14F-4D97-AF65-F5344CB8AC3E}">
        <p14:creationId xmlns:p14="http://schemas.microsoft.com/office/powerpoint/2010/main" val="388466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Charters can fail or succeed – districts have protection per Idaho</a:t>
            </a:r>
            <a:r>
              <a:rPr lang="en-US" baseline="0" dirty="0"/>
              <a:t> Code</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40</a:t>
            </a:fld>
            <a:endParaRPr lang="en-US"/>
          </a:p>
        </p:txBody>
      </p:sp>
    </p:spTree>
    <p:extLst>
      <p:ext uri="{BB962C8B-B14F-4D97-AF65-F5344CB8AC3E}">
        <p14:creationId xmlns:p14="http://schemas.microsoft.com/office/powerpoint/2010/main" val="350473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21</a:t>
            </a:fld>
            <a:endParaRPr lang="en-US"/>
          </a:p>
        </p:txBody>
      </p:sp>
    </p:spTree>
    <p:extLst>
      <p:ext uri="{BB962C8B-B14F-4D97-AF65-F5344CB8AC3E}">
        <p14:creationId xmlns:p14="http://schemas.microsoft.com/office/powerpoint/2010/main" val="183273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22</a:t>
            </a:fld>
            <a:endParaRPr lang="en-US"/>
          </a:p>
        </p:txBody>
      </p:sp>
    </p:spTree>
    <p:extLst>
      <p:ext uri="{BB962C8B-B14F-4D97-AF65-F5344CB8AC3E}">
        <p14:creationId xmlns:p14="http://schemas.microsoft.com/office/powerpoint/2010/main" val="164020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23</a:t>
            </a:fld>
            <a:endParaRPr lang="en-US"/>
          </a:p>
        </p:txBody>
      </p:sp>
    </p:spTree>
    <p:extLst>
      <p:ext uri="{BB962C8B-B14F-4D97-AF65-F5344CB8AC3E}">
        <p14:creationId xmlns:p14="http://schemas.microsoft.com/office/powerpoint/2010/main" val="17436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24</a:t>
            </a:fld>
            <a:endParaRPr lang="en-US"/>
          </a:p>
        </p:txBody>
      </p:sp>
    </p:spTree>
    <p:extLst>
      <p:ext uri="{BB962C8B-B14F-4D97-AF65-F5344CB8AC3E}">
        <p14:creationId xmlns:p14="http://schemas.microsoft.com/office/powerpoint/2010/main" val="219201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25</a:t>
            </a:fld>
            <a:endParaRPr lang="en-US"/>
          </a:p>
        </p:txBody>
      </p:sp>
    </p:spTree>
    <p:extLst>
      <p:ext uri="{BB962C8B-B14F-4D97-AF65-F5344CB8AC3E}">
        <p14:creationId xmlns:p14="http://schemas.microsoft.com/office/powerpoint/2010/main" val="416109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ED750-6D1C-4EC1-B8EE-9002EB86665A}" type="slidenum">
              <a:rPr lang="en-US" smtClean="0"/>
              <a:t>31</a:t>
            </a:fld>
            <a:endParaRPr lang="en-US"/>
          </a:p>
        </p:txBody>
      </p:sp>
    </p:spTree>
    <p:extLst>
      <p:ext uri="{BB962C8B-B14F-4D97-AF65-F5344CB8AC3E}">
        <p14:creationId xmlns:p14="http://schemas.microsoft.com/office/powerpoint/2010/main" val="100804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7ED750-6D1C-4EC1-B8EE-9002EB86665A}" type="slidenum">
              <a:rPr lang="en-US" smtClean="0"/>
              <a:t>32</a:t>
            </a:fld>
            <a:endParaRPr lang="en-US"/>
          </a:p>
        </p:txBody>
      </p:sp>
    </p:spTree>
    <p:extLst>
      <p:ext uri="{BB962C8B-B14F-4D97-AF65-F5344CB8AC3E}">
        <p14:creationId xmlns:p14="http://schemas.microsoft.com/office/powerpoint/2010/main" val="274333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ED750-6D1C-4EC1-B8EE-9002EB86665A}" type="slidenum">
              <a:rPr lang="en-US" smtClean="0"/>
              <a:t>33</a:t>
            </a:fld>
            <a:endParaRPr lang="en-US"/>
          </a:p>
        </p:txBody>
      </p:sp>
    </p:spTree>
    <p:extLst>
      <p:ext uri="{BB962C8B-B14F-4D97-AF65-F5344CB8AC3E}">
        <p14:creationId xmlns:p14="http://schemas.microsoft.com/office/powerpoint/2010/main" val="250941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 y="1160450"/>
            <a:ext cx="12181212" cy="3770941"/>
          </a:xfrm>
          <a:prstGeom prst="rect">
            <a:avLst/>
          </a:prstGeom>
        </p:spPr>
      </p:pic>
      <p:sp>
        <p:nvSpPr>
          <p:cNvPr id="2" name="Title 1"/>
          <p:cNvSpPr>
            <a:spLocks noGrp="1"/>
          </p:cNvSpPr>
          <p:nvPr>
            <p:ph type="ctrTitle" hasCustomPrompt="1"/>
          </p:nvPr>
        </p:nvSpPr>
        <p:spPr>
          <a:xfrm>
            <a:off x="535460" y="1164111"/>
            <a:ext cx="5424469"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3" name="Subtitle 2"/>
          <p:cNvSpPr>
            <a:spLocks noGrp="1"/>
          </p:cNvSpPr>
          <p:nvPr>
            <p:ph type="subTitle" idx="1" hasCustomPrompt="1"/>
          </p:nvPr>
        </p:nvSpPr>
        <p:spPr>
          <a:xfrm>
            <a:off x="535460" y="3121918"/>
            <a:ext cx="5424469" cy="121331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4"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1" name="Picture 10" descr="&quot;Department of Education State of Idaho&quot;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9715" y="164507"/>
            <a:ext cx="954633" cy="822960"/>
          </a:xfrm>
          <a:prstGeom prst="rect">
            <a:avLst/>
          </a:prstGeom>
        </p:spPr>
      </p:pic>
    </p:spTree>
    <p:extLst>
      <p:ext uri="{BB962C8B-B14F-4D97-AF65-F5344CB8AC3E}">
        <p14:creationId xmlns:p14="http://schemas.microsoft.com/office/powerpoint/2010/main" val="874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4369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58970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302703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189800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68566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58560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383897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65501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366780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63423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22" y="0"/>
            <a:ext cx="11374465" cy="988601"/>
          </a:xfrm>
          <a:prstGeom prst="rect">
            <a:avLst/>
          </a:prstGeom>
        </p:spPr>
      </p:pic>
      <p:sp>
        <p:nvSpPr>
          <p:cNvPr id="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17"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2126847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44947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60908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007727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040654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94336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66590"/>
            <a:ext cx="12192001" cy="3274219"/>
          </a:xfrm>
          <a:prstGeom prst="rect">
            <a:avLst/>
          </a:prstGeom>
        </p:spPr>
      </p:pic>
      <p:sp>
        <p:nvSpPr>
          <p:cNvPr id="10" name="Title 1"/>
          <p:cNvSpPr>
            <a:spLocks noGrp="1"/>
          </p:cNvSpPr>
          <p:nvPr>
            <p:ph type="ctrTitle" hasCustomPrompt="1"/>
          </p:nvPr>
        </p:nvSpPr>
        <p:spPr>
          <a:xfrm>
            <a:off x="535460" y="1266590"/>
            <a:ext cx="689404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13" name="Subtitle 2"/>
          <p:cNvSpPr>
            <a:spLocks noGrp="1"/>
          </p:cNvSpPr>
          <p:nvPr>
            <p:ph type="subTitle" idx="1" hasCustomPrompt="1"/>
          </p:nvPr>
        </p:nvSpPr>
        <p:spPr>
          <a:xfrm>
            <a:off x="535460" y="3224396"/>
            <a:ext cx="6894040" cy="955717"/>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
        <p:nvSpPr>
          <p:cNvPr id="15"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Department of Education State of Idah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715" y="207237"/>
            <a:ext cx="954633" cy="822960"/>
          </a:xfrm>
          <a:prstGeom prst="rect">
            <a:avLst/>
          </a:prstGeom>
        </p:spPr>
      </p:pic>
    </p:spTree>
    <p:extLst>
      <p:ext uri="{BB962C8B-B14F-4D97-AF65-F5344CB8AC3E}">
        <p14:creationId xmlns:p14="http://schemas.microsoft.com/office/powerpoint/2010/main" val="244708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22" y="0"/>
            <a:ext cx="11374465" cy="988601"/>
          </a:xfrm>
          <a:prstGeom prst="rect">
            <a:avLst/>
          </a:prstGeom>
        </p:spPr>
      </p:pic>
      <p:sp>
        <p:nvSpPr>
          <p:cNvPr id="19"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740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4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4"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324035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22" y="0"/>
            <a:ext cx="11374465" cy="988601"/>
          </a:xfrm>
          <a:prstGeom prst="rect">
            <a:avLst/>
          </a:prstGeom>
        </p:spPr>
      </p:pic>
      <p:sp>
        <p:nvSpPr>
          <p:cNvPr id="2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9520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15924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64"/>
            <a:ext cx="12192000" cy="2131219"/>
          </a:xfrm>
          <a:prstGeom prst="rect">
            <a:avLst/>
          </a:prstGeom>
        </p:spPr>
      </p:pic>
      <p:sp>
        <p:nvSpPr>
          <p:cNvPr id="2" name="Title 1"/>
          <p:cNvSpPr>
            <a:spLocks noGrp="1"/>
          </p:cNvSpPr>
          <p:nvPr>
            <p:ph type="title"/>
          </p:nvPr>
        </p:nvSpPr>
        <p:spPr>
          <a:xfrm>
            <a:off x="573560" y="406568"/>
            <a:ext cx="5492504" cy="1479382"/>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3"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3" name="Picture 12" descr="Department of Education State of Idaho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9715" y="4890331"/>
            <a:ext cx="954633" cy="822960"/>
          </a:xfrm>
          <a:prstGeom prst="rect">
            <a:avLst/>
          </a:prstGeom>
        </p:spPr>
      </p:pic>
    </p:spTree>
    <p:extLst>
      <p:ext uri="{BB962C8B-B14F-4D97-AF65-F5344CB8AC3E}">
        <p14:creationId xmlns:p14="http://schemas.microsoft.com/office/powerpoint/2010/main" val="378792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7376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44778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10262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40407329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openxmlformats.org/officeDocument/2006/relationships/hyperlink" Target="mailto:mfulbright@sde.idaho.gov" TargetMode="External"/><Relationship Id="rId3" Type="http://schemas.openxmlformats.org/officeDocument/2006/relationships/hyperlink" Target="mailto:bphillips@sde.idaho.gov" TargetMode="External"/><Relationship Id="rId7" Type="http://schemas.openxmlformats.org/officeDocument/2006/relationships/hyperlink" Target="mailto:clpiranfar@sde.idaho.gov" TargetMode="External"/><Relationship Id="rId2" Type="http://schemas.openxmlformats.org/officeDocument/2006/relationships/hyperlink" Target="mailto:jaoberle@sde.idaho.gov" TargetMode="External"/><Relationship Id="rId1" Type="http://schemas.openxmlformats.org/officeDocument/2006/relationships/slideLayout" Target="../slideLayouts/slideLayout14.xml"/><Relationship Id="rId6" Type="http://schemas.openxmlformats.org/officeDocument/2006/relationships/hyperlink" Target="mailto:pbrewer@sde.idaho.gov" TargetMode="External"/><Relationship Id="rId5" Type="http://schemas.openxmlformats.org/officeDocument/2006/relationships/hyperlink" Target="mailto:dwinn@sde.idaho.gov" TargetMode="External"/><Relationship Id="rId10" Type="http://schemas.openxmlformats.org/officeDocument/2006/relationships/hyperlink" Target="http://www.sde.idaho.gov/finance" TargetMode="External"/><Relationship Id="rId4" Type="http://schemas.openxmlformats.org/officeDocument/2006/relationships/hyperlink" Target="mailto:amccoy@sde.idaho.gov" TargetMode="External"/><Relationship Id="rId9" Type="http://schemas.openxmlformats.org/officeDocument/2006/relationships/hyperlink" Target="mailto:dwood@sde.Idaho.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hyperlink" Target="mailto:email@sde.idaho.gov"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56938-7756-42A3-BA06-9DAF1F76B36A}" type="datetime1">
              <a:rPr kumimoji="0" lang="en-US" sz="1600" b="0" i="0" u="none" strike="noStrike" kern="1200" cap="none" spc="0" normalizeH="0" baseline="0" noProof="0" smtClean="0">
                <a:ln>
                  <a:noFill/>
                </a:ln>
                <a:solidFill>
                  <a:srgbClr val="262626">
                    <a:lumMod val="90000"/>
                    <a:lumOff val="10000"/>
                  </a:srgbClr>
                </a:solidFill>
                <a:effectLst/>
                <a:uLnTx/>
                <a:uFillTx/>
                <a:latin typeface="Calibri" panose="020F0502020204030204"/>
              </a:rPr>
              <a:pPr marL="0" marR="0" lvl="0" indent="0" algn="r" defTabSz="914400" rtl="0" eaLnBrk="1" fontAlgn="auto" latinLnBrk="0" hangingPunct="1">
                <a:lnSpc>
                  <a:spcPct val="100000"/>
                </a:lnSpc>
                <a:spcBef>
                  <a:spcPts val="0"/>
                </a:spcBef>
                <a:spcAft>
                  <a:spcPts val="0"/>
                </a:spcAft>
                <a:buClrTx/>
                <a:buSzTx/>
                <a:buFontTx/>
                <a:buNone/>
                <a:tabLst/>
                <a:defRPr/>
              </a:pPr>
              <a:t>4/16/2021</a:t>
            </a:fld>
            <a:endParaRPr kumimoji="0" lang="en-US" sz="1600" b="0" i="0" u="none" strike="noStrike" kern="1200" cap="none" spc="0" normalizeH="0" baseline="0" noProof="0" dirty="0">
              <a:ln>
                <a:noFill/>
              </a:ln>
              <a:solidFill>
                <a:srgbClr val="262626">
                  <a:lumMod val="90000"/>
                  <a:lumOff val="10000"/>
                </a:srgbClr>
              </a:solidFill>
              <a:effectLst/>
              <a:uLnTx/>
              <a:uFillTx/>
              <a:latin typeface="Calibri" panose="020F0502020204030204"/>
            </a:endParaRPr>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bwMode="white">
          <a:xfrm>
            <a:off x="535460" y="4281055"/>
            <a:ext cx="9144000" cy="550717"/>
          </a:xfrm>
        </p:spPr>
        <p:txBody>
          <a:bodyPr>
            <a:normAutofit fontScale="70000" lnSpcReduction="20000"/>
          </a:bodyPr>
          <a:lstStyle/>
          <a:p>
            <a:r>
              <a:rPr lang="en-US" dirty="0"/>
              <a:t>Pam Brewer</a:t>
            </a:r>
          </a:p>
          <a:p>
            <a:r>
              <a:rPr lang="en-US" dirty="0"/>
              <a:t>Public School Finance – Financial Specialist, Senior </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bwMode="white"/>
        <p:txBody>
          <a:bodyPr/>
          <a:lstStyle/>
          <a:p>
            <a:r>
              <a:rPr lang="en-US" dirty="0"/>
              <a:t>Attendance and Enrollment</a:t>
            </a:r>
          </a:p>
        </p:txBody>
      </p:sp>
    </p:spTree>
    <p:extLst>
      <p:ext uri="{BB962C8B-B14F-4D97-AF65-F5344CB8AC3E}">
        <p14:creationId xmlns:p14="http://schemas.microsoft.com/office/powerpoint/2010/main" val="182021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43000"/>
            <a:ext cx="11173496" cy="5118100"/>
          </a:xfrm>
        </p:spPr>
        <p:txBody>
          <a:bodyPr>
            <a:normAutofit fontScale="55000" lnSpcReduction="20000"/>
          </a:bodyPr>
          <a:lstStyle/>
          <a:p>
            <a:pPr>
              <a:buFont typeface="Wingdings" panose="05000000000000000000" pitchFamily="2" charset="2"/>
              <a:buChar char="§"/>
            </a:pPr>
            <a:r>
              <a:rPr lang="en-US" b="1" dirty="0">
                <a:latin typeface="+mj-lt"/>
              </a:rPr>
              <a:t>Calendars</a:t>
            </a:r>
          </a:p>
          <a:p>
            <a:pPr lvl="1">
              <a:buFont typeface="Wingdings" panose="05000000000000000000" pitchFamily="2" charset="2"/>
              <a:buChar char="§"/>
            </a:pPr>
            <a:r>
              <a:rPr lang="en-US" dirty="0">
                <a:latin typeface="+mj-lt"/>
              </a:rPr>
              <a:t>Setting Calendars</a:t>
            </a:r>
          </a:p>
          <a:p>
            <a:pPr lvl="2">
              <a:buFont typeface="Wingdings" panose="05000000000000000000" pitchFamily="2" charset="2"/>
              <a:buChar char="§"/>
            </a:pPr>
            <a:r>
              <a:rPr lang="en-US" dirty="0">
                <a:latin typeface="+mj-lt"/>
              </a:rPr>
              <a:t>Check for low days of attendance based on your district/charter history</a:t>
            </a:r>
          </a:p>
          <a:p>
            <a:pPr lvl="1">
              <a:buFont typeface="Wingdings" panose="05000000000000000000" pitchFamily="2" charset="2"/>
              <a:buChar char="§"/>
            </a:pPr>
            <a:r>
              <a:rPr lang="en-US" dirty="0">
                <a:latin typeface="+mj-lt"/>
              </a:rPr>
              <a:t>Calendar Types:</a:t>
            </a:r>
          </a:p>
          <a:p>
            <a:pPr lvl="2">
              <a:buFont typeface="Wingdings" panose="05000000000000000000" pitchFamily="2" charset="2"/>
              <a:buChar char="§"/>
            </a:pPr>
            <a:r>
              <a:rPr lang="en-US" dirty="0">
                <a:latin typeface="+mj-lt"/>
              </a:rPr>
              <a:t>Students must be attached to the correct calendar:</a:t>
            </a:r>
          </a:p>
          <a:p>
            <a:pPr lvl="3">
              <a:buFont typeface="Wingdings" panose="05000000000000000000" pitchFamily="2" charset="2"/>
              <a:buChar char="§"/>
            </a:pPr>
            <a:r>
              <a:rPr lang="en-US" dirty="0">
                <a:latin typeface="+mj-lt"/>
              </a:rPr>
              <a:t>K = Kindergarten (recorded in days – full and half)</a:t>
            </a:r>
          </a:p>
          <a:p>
            <a:pPr lvl="3">
              <a:buFont typeface="Wingdings" panose="05000000000000000000" pitchFamily="2" charset="2"/>
              <a:buChar char="§"/>
            </a:pPr>
            <a:r>
              <a:rPr lang="en-US" dirty="0">
                <a:latin typeface="+mj-lt"/>
              </a:rPr>
              <a:t>R = Regular school (including JDC) (recorded in days – full and half)</a:t>
            </a:r>
          </a:p>
          <a:p>
            <a:pPr lvl="3">
              <a:buFont typeface="Wingdings" panose="05000000000000000000" pitchFamily="2" charset="2"/>
              <a:buChar char="§"/>
            </a:pPr>
            <a:r>
              <a:rPr lang="en-US" dirty="0">
                <a:latin typeface="+mj-lt"/>
              </a:rPr>
              <a:t>A = Alternative school (recorded in hours)</a:t>
            </a:r>
          </a:p>
          <a:p>
            <a:pPr lvl="3">
              <a:buFont typeface="Wingdings" panose="05000000000000000000" pitchFamily="2" charset="2"/>
              <a:buChar char="§"/>
            </a:pPr>
            <a:r>
              <a:rPr lang="en-US" dirty="0">
                <a:latin typeface="+mj-lt"/>
              </a:rPr>
              <a:t>DR = Non-public student coming for a class or two (recorded in hours)</a:t>
            </a:r>
          </a:p>
          <a:p>
            <a:pPr lvl="3">
              <a:buFont typeface="Wingdings" panose="05000000000000000000" pitchFamily="2" charset="2"/>
              <a:buChar char="§"/>
            </a:pPr>
            <a:r>
              <a:rPr lang="en-US" dirty="0">
                <a:latin typeface="+mj-lt"/>
              </a:rPr>
              <a:t>SA = Summer Alternative school (approval needed) ( recorded in hours)</a:t>
            </a:r>
          </a:p>
          <a:p>
            <a:pPr lvl="3">
              <a:buFont typeface="Wingdings" panose="05000000000000000000" pitchFamily="2" charset="2"/>
              <a:buChar char="§"/>
            </a:pPr>
            <a:r>
              <a:rPr lang="en-US" dirty="0">
                <a:latin typeface="+mj-lt"/>
              </a:rPr>
              <a:t>SR = Summer Juvenile Detention (recorded in days – full and half)</a:t>
            </a:r>
          </a:p>
          <a:p>
            <a:pPr lvl="1">
              <a:buFont typeface="Wingdings" panose="05000000000000000000" pitchFamily="2" charset="2"/>
              <a:buChar char="§"/>
            </a:pPr>
            <a:r>
              <a:rPr lang="en-US" dirty="0">
                <a:latin typeface="+mj-lt"/>
              </a:rPr>
              <a:t>Grade Groupings</a:t>
            </a:r>
          </a:p>
          <a:p>
            <a:pPr lvl="2">
              <a:buFont typeface="Wingdings" panose="05000000000000000000" pitchFamily="2" charset="2"/>
              <a:buChar char="§"/>
            </a:pPr>
            <a:r>
              <a:rPr lang="en-US" dirty="0">
                <a:latin typeface="+mj-lt"/>
              </a:rPr>
              <a:t>Each grade grouping should attend the same days to maximize funding</a:t>
            </a:r>
          </a:p>
          <a:p>
            <a:pPr lvl="3">
              <a:buFont typeface="Wingdings" panose="05000000000000000000" pitchFamily="2" charset="2"/>
              <a:buChar char="§"/>
            </a:pPr>
            <a:r>
              <a:rPr lang="en-US" dirty="0">
                <a:latin typeface="+mj-lt"/>
              </a:rPr>
              <a:t>Kindergarten</a:t>
            </a:r>
          </a:p>
          <a:p>
            <a:pPr lvl="3">
              <a:buFont typeface="Wingdings" panose="05000000000000000000" pitchFamily="2" charset="2"/>
              <a:buChar char="§"/>
            </a:pPr>
            <a:r>
              <a:rPr lang="en-US" dirty="0">
                <a:latin typeface="+mj-lt"/>
              </a:rPr>
              <a:t>Elementary 1-6</a:t>
            </a:r>
          </a:p>
          <a:p>
            <a:pPr lvl="3">
              <a:buFont typeface="Wingdings" panose="05000000000000000000" pitchFamily="2" charset="2"/>
              <a:buChar char="§"/>
            </a:pPr>
            <a:r>
              <a:rPr lang="en-US" dirty="0">
                <a:latin typeface="+mj-lt"/>
              </a:rPr>
              <a:t>Secondary 7-12</a:t>
            </a:r>
          </a:p>
          <a:p>
            <a:pPr lvl="1">
              <a:buFont typeface="Wingdings" panose="05000000000000000000" pitchFamily="2" charset="2"/>
              <a:buChar char="§"/>
            </a:pPr>
            <a:r>
              <a:rPr lang="en-US" dirty="0">
                <a:latin typeface="+mj-lt"/>
              </a:rPr>
              <a:t>Attendance</a:t>
            </a:r>
          </a:p>
          <a:p>
            <a:pPr lvl="2">
              <a:buFont typeface="Wingdings" panose="05000000000000000000" pitchFamily="2" charset="2"/>
              <a:buChar char="§"/>
            </a:pPr>
            <a:r>
              <a:rPr lang="en-US" dirty="0">
                <a:latin typeface="+mj-lt"/>
              </a:rPr>
              <a:t>Record accurately</a:t>
            </a:r>
          </a:p>
          <a:p>
            <a:pPr lvl="2">
              <a:buFont typeface="Wingdings" panose="05000000000000000000" pitchFamily="2" charset="2"/>
              <a:buChar char="§"/>
            </a:pPr>
            <a:r>
              <a:rPr lang="en-US" dirty="0">
                <a:latin typeface="+mj-lt"/>
              </a:rPr>
              <a:t>Verify your data after each ISEE upload to your information</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Accurate Reporting</a:t>
            </a:r>
          </a:p>
        </p:txBody>
      </p:sp>
    </p:spTree>
    <p:extLst>
      <p:ext uri="{BB962C8B-B14F-4D97-AF65-F5344CB8AC3E}">
        <p14:creationId xmlns:p14="http://schemas.microsoft.com/office/powerpoint/2010/main" val="241807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304800" y="1219200"/>
            <a:ext cx="11366500" cy="5176574"/>
          </a:xfrm>
        </p:spPr>
        <p:txBody>
          <a:bodyPr>
            <a:normAutofit fontScale="70000" lnSpcReduction="20000"/>
          </a:bodyPr>
          <a:lstStyle/>
          <a:p>
            <a:pPr>
              <a:buFont typeface="Wingdings" panose="05000000000000000000" pitchFamily="2" charset="2"/>
              <a:buChar char="§"/>
            </a:pPr>
            <a:r>
              <a:rPr lang="en-US" dirty="0">
                <a:latin typeface="+mj-lt"/>
              </a:rPr>
              <a:t>Kindergarten Numbering System:</a:t>
            </a:r>
          </a:p>
          <a:p>
            <a:pPr>
              <a:buFont typeface="Wingdings" panose="05000000000000000000" pitchFamily="2" charset="2"/>
              <a:buChar char="§"/>
            </a:pPr>
            <a:endParaRPr lang="en-US" dirty="0">
              <a:latin typeface="+mj-lt"/>
            </a:endParaRPr>
          </a:p>
          <a:p>
            <a:pPr lvl="1">
              <a:buFont typeface="Wingdings" panose="05000000000000000000" pitchFamily="2" charset="2"/>
              <a:buChar char="§"/>
            </a:pPr>
            <a:r>
              <a:rPr lang="en-US" dirty="0">
                <a:latin typeface="+mj-lt"/>
              </a:rPr>
              <a:t>1 = AM only (every day)</a:t>
            </a:r>
          </a:p>
          <a:p>
            <a:pPr lvl="1">
              <a:buFont typeface="Wingdings" panose="05000000000000000000" pitchFamily="2" charset="2"/>
              <a:buChar char="§"/>
            </a:pPr>
            <a:r>
              <a:rPr lang="en-US" dirty="0">
                <a:latin typeface="+mj-lt"/>
              </a:rPr>
              <a:t>2 = PM only (every day)</a:t>
            </a:r>
          </a:p>
          <a:p>
            <a:pPr lvl="1">
              <a:buFont typeface="Wingdings" panose="05000000000000000000" pitchFamily="2" charset="2"/>
              <a:buChar char="§"/>
            </a:pPr>
            <a:r>
              <a:rPr lang="en-US" dirty="0">
                <a:latin typeface="+mj-lt"/>
              </a:rPr>
              <a:t>3 = MWF (week 1) T </a:t>
            </a:r>
            <a:r>
              <a:rPr lang="en-US" dirty="0" err="1">
                <a:latin typeface="+mj-lt"/>
              </a:rPr>
              <a:t>Th</a:t>
            </a:r>
            <a:r>
              <a:rPr lang="en-US" dirty="0">
                <a:latin typeface="+mj-lt"/>
              </a:rPr>
              <a:t> (week 2) (two sessions per day)</a:t>
            </a:r>
          </a:p>
          <a:p>
            <a:pPr lvl="1">
              <a:buFont typeface="Wingdings" panose="05000000000000000000" pitchFamily="2" charset="2"/>
              <a:buChar char="§"/>
            </a:pPr>
            <a:r>
              <a:rPr lang="en-US" dirty="0">
                <a:latin typeface="+mj-lt"/>
              </a:rPr>
              <a:t>4 = MW every other F (two sessions per day)</a:t>
            </a:r>
          </a:p>
          <a:p>
            <a:pPr lvl="1">
              <a:buFont typeface="Wingdings" panose="05000000000000000000" pitchFamily="2" charset="2"/>
              <a:buChar char="§"/>
            </a:pPr>
            <a:r>
              <a:rPr lang="en-US" dirty="0">
                <a:latin typeface="+mj-lt"/>
              </a:rPr>
              <a:t>5 = T </a:t>
            </a:r>
            <a:r>
              <a:rPr lang="en-US" dirty="0" err="1">
                <a:latin typeface="+mj-lt"/>
              </a:rPr>
              <a:t>Th</a:t>
            </a:r>
            <a:r>
              <a:rPr lang="en-US" dirty="0">
                <a:latin typeface="+mj-lt"/>
              </a:rPr>
              <a:t> every other F (two sessions per day)</a:t>
            </a:r>
          </a:p>
          <a:p>
            <a:pPr lvl="1">
              <a:buFont typeface="Wingdings" panose="05000000000000000000" pitchFamily="2" charset="2"/>
              <a:buChar char="§"/>
            </a:pPr>
            <a:r>
              <a:rPr lang="en-US" dirty="0">
                <a:latin typeface="+mj-lt"/>
              </a:rPr>
              <a:t>6 = AM &amp; PM (full day) every day</a:t>
            </a:r>
          </a:p>
          <a:p>
            <a:pPr lvl="1">
              <a:spcAft>
                <a:spcPts val="1200"/>
              </a:spcAft>
              <a:buFont typeface="Wingdings" panose="05000000000000000000" pitchFamily="2" charset="2"/>
              <a:buChar char="§"/>
            </a:pPr>
            <a:r>
              <a:rPr lang="en-US" dirty="0">
                <a:latin typeface="+mj-lt"/>
              </a:rPr>
              <a:t>7 and above = all other schedules</a:t>
            </a:r>
          </a:p>
          <a:p>
            <a:pPr lvl="1">
              <a:spcAft>
                <a:spcPts val="1200"/>
              </a:spcAft>
              <a:buFont typeface="Wingdings" panose="05000000000000000000" pitchFamily="2" charset="2"/>
              <a:buChar char="§"/>
            </a:pPr>
            <a:endParaRPr lang="en-US" dirty="0">
              <a:latin typeface="+mj-lt"/>
            </a:endParaRPr>
          </a:p>
          <a:p>
            <a:pPr>
              <a:spcAft>
                <a:spcPts val="1200"/>
              </a:spcAft>
              <a:buFont typeface="Wingdings" panose="05000000000000000000" pitchFamily="2" charset="2"/>
              <a:buChar char="§"/>
            </a:pPr>
            <a:r>
              <a:rPr lang="en-US" dirty="0">
                <a:latin typeface="+mj-lt"/>
              </a:rPr>
              <a:t>A separate calendar must be assigned in ISEE for each schedule within a building.  Do NOT combine students who are attending different schedules on one calendar.</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Kindergarten Calendar</a:t>
            </a:r>
          </a:p>
        </p:txBody>
      </p:sp>
    </p:spTree>
    <p:extLst>
      <p:ext uri="{BB962C8B-B14F-4D97-AF65-F5344CB8AC3E}">
        <p14:creationId xmlns:p14="http://schemas.microsoft.com/office/powerpoint/2010/main" val="394367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143000"/>
            <a:ext cx="10515600" cy="5252774"/>
          </a:xfrm>
        </p:spPr>
        <p:txBody>
          <a:bodyPr>
            <a:normAutofit fontScale="77500" lnSpcReduction="20000"/>
          </a:bodyPr>
          <a:lstStyle/>
          <a:p>
            <a:pPr>
              <a:buFont typeface="Wingdings" panose="05000000000000000000" pitchFamily="2" charset="2"/>
              <a:buChar char="§"/>
            </a:pPr>
            <a:r>
              <a:rPr lang="en-US" dirty="0">
                <a:latin typeface="+mj-lt"/>
              </a:rPr>
              <a:t>Kindergarten students are funded at approximately half of Elementary students.  </a:t>
            </a:r>
          </a:p>
          <a:p>
            <a:pPr lvl="1">
              <a:buFont typeface="Wingdings" panose="05000000000000000000" pitchFamily="2" charset="2"/>
              <a:buChar char="§"/>
            </a:pPr>
            <a:r>
              <a:rPr lang="en-US" dirty="0">
                <a:latin typeface="+mj-lt"/>
              </a:rPr>
              <a:t>Kindergarten:</a:t>
            </a:r>
          </a:p>
          <a:p>
            <a:pPr lvl="2">
              <a:buFont typeface="Wingdings" panose="05000000000000000000" pitchFamily="2" charset="2"/>
              <a:buChar char="§"/>
            </a:pPr>
            <a:r>
              <a:rPr lang="en-US" dirty="0">
                <a:latin typeface="+mj-lt"/>
              </a:rPr>
              <a:t>3282 (</a:t>
            </a:r>
            <a:r>
              <a:rPr lang="en-US" dirty="0" err="1">
                <a:latin typeface="+mj-lt"/>
              </a:rPr>
              <a:t>agg</a:t>
            </a:r>
            <a:r>
              <a:rPr lang="en-US" dirty="0">
                <a:latin typeface="+mj-lt"/>
              </a:rPr>
              <a:t> hours) / 31 (days in session) = 105.87 (ADA) / 40 = 2.65 units</a:t>
            </a:r>
          </a:p>
          <a:p>
            <a:pPr lvl="1">
              <a:buFont typeface="Wingdings" panose="05000000000000000000" pitchFamily="2" charset="2"/>
              <a:buChar char="§"/>
            </a:pPr>
            <a:r>
              <a:rPr lang="en-US" dirty="0">
                <a:latin typeface="+mj-lt"/>
              </a:rPr>
              <a:t>Elementary:</a:t>
            </a:r>
          </a:p>
          <a:p>
            <a:pPr lvl="2">
              <a:spcAft>
                <a:spcPts val="1200"/>
              </a:spcAft>
              <a:buFont typeface="Wingdings" panose="05000000000000000000" pitchFamily="2" charset="2"/>
              <a:buChar char="§"/>
            </a:pPr>
            <a:r>
              <a:rPr lang="en-US" dirty="0">
                <a:latin typeface="+mj-lt"/>
              </a:rPr>
              <a:t>3282 (</a:t>
            </a:r>
            <a:r>
              <a:rPr lang="en-US" dirty="0" err="1">
                <a:latin typeface="+mj-lt"/>
              </a:rPr>
              <a:t>agg</a:t>
            </a:r>
            <a:r>
              <a:rPr lang="en-US" dirty="0">
                <a:latin typeface="+mj-lt"/>
              </a:rPr>
              <a:t> hours) / 31 (days in session) = 105.87 (ADA) / 16 = 6.62 units</a:t>
            </a:r>
          </a:p>
          <a:p>
            <a:pPr>
              <a:spcAft>
                <a:spcPts val="1200"/>
              </a:spcAft>
              <a:buFont typeface="Wingdings" panose="05000000000000000000" pitchFamily="2" charset="2"/>
              <a:buChar char="§"/>
            </a:pPr>
            <a:r>
              <a:rPr lang="en-US" dirty="0">
                <a:latin typeface="+mj-lt"/>
              </a:rPr>
              <a:t>Depending on whether a District/Charter chooses to offer half day schedules or full day schedules, the funding is the same:</a:t>
            </a:r>
          </a:p>
          <a:p>
            <a:pPr lvl="2">
              <a:buFont typeface="Wingdings" panose="05000000000000000000" pitchFamily="2" charset="2"/>
              <a:buChar char="§"/>
            </a:pPr>
            <a:r>
              <a:rPr lang="en-US" dirty="0">
                <a:latin typeface="+mj-lt"/>
              </a:rPr>
              <a:t>Half Day Kindergarten:</a:t>
            </a:r>
          </a:p>
          <a:p>
            <a:pPr lvl="3">
              <a:buFont typeface="Wingdings" panose="05000000000000000000" pitchFamily="2" charset="2"/>
              <a:buChar char="§"/>
            </a:pPr>
            <a:r>
              <a:rPr lang="en-US" dirty="0">
                <a:latin typeface="+mj-lt"/>
              </a:rPr>
              <a:t>1024 (</a:t>
            </a:r>
            <a:r>
              <a:rPr lang="en-US" dirty="0" err="1">
                <a:latin typeface="+mj-lt"/>
              </a:rPr>
              <a:t>agg</a:t>
            </a:r>
            <a:r>
              <a:rPr lang="en-US" dirty="0">
                <a:latin typeface="+mj-lt"/>
              </a:rPr>
              <a:t> hours) / 16 (days in session) = 64 (ADA) / 40 = 1.6 units</a:t>
            </a:r>
          </a:p>
          <a:p>
            <a:pPr lvl="2">
              <a:buFont typeface="Wingdings" panose="05000000000000000000" pitchFamily="2" charset="2"/>
              <a:buChar char="§"/>
            </a:pPr>
            <a:r>
              <a:rPr lang="en-US" dirty="0">
                <a:latin typeface="+mj-lt"/>
              </a:rPr>
              <a:t>Full Day Kindergarten:</a:t>
            </a:r>
          </a:p>
          <a:p>
            <a:pPr lvl="3">
              <a:buFont typeface="Wingdings" panose="05000000000000000000" pitchFamily="2" charset="2"/>
              <a:buChar char="§"/>
            </a:pPr>
            <a:r>
              <a:rPr lang="en-US" dirty="0">
                <a:latin typeface="+mj-lt"/>
              </a:rPr>
              <a:t>2048 (</a:t>
            </a:r>
            <a:r>
              <a:rPr lang="en-US" dirty="0" err="1">
                <a:latin typeface="+mj-lt"/>
              </a:rPr>
              <a:t>agg</a:t>
            </a:r>
            <a:r>
              <a:rPr lang="en-US" dirty="0">
                <a:latin typeface="+mj-lt"/>
              </a:rPr>
              <a:t> hours) / 32 (days in session) = 64 (ADA) / 40 = 1.6 units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Kindergarten Funding</a:t>
            </a:r>
          </a:p>
        </p:txBody>
      </p:sp>
    </p:spTree>
    <p:extLst>
      <p:ext uri="{BB962C8B-B14F-4D97-AF65-F5344CB8AC3E}">
        <p14:creationId xmlns:p14="http://schemas.microsoft.com/office/powerpoint/2010/main" val="183159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206500"/>
            <a:ext cx="11186196" cy="5041900"/>
          </a:xfrm>
        </p:spPr>
        <p:txBody>
          <a:bodyPr>
            <a:normAutofit fontScale="70000" lnSpcReduction="20000"/>
          </a:bodyPr>
          <a:lstStyle/>
          <a:p>
            <a:pPr>
              <a:buFont typeface="Wingdings" panose="05000000000000000000" pitchFamily="2" charset="2"/>
              <a:buChar char="§"/>
            </a:pPr>
            <a:r>
              <a:rPr lang="en-US" dirty="0">
                <a:latin typeface="+mj-lt"/>
              </a:rPr>
              <a:t>We gather information through ISEE uploads during the months of:</a:t>
            </a:r>
          </a:p>
          <a:p>
            <a:pPr lvl="1">
              <a:spcAft>
                <a:spcPts val="1200"/>
              </a:spcAft>
              <a:buFont typeface="Wingdings" panose="05000000000000000000" pitchFamily="2" charset="2"/>
              <a:buChar char="§"/>
            </a:pPr>
            <a:r>
              <a:rPr lang="en-US" dirty="0">
                <a:latin typeface="+mj-lt"/>
              </a:rPr>
              <a:t>September (summer), October, November, December (new), March, May, and June</a:t>
            </a:r>
          </a:p>
          <a:p>
            <a:pPr>
              <a:spcAft>
                <a:spcPts val="1200"/>
              </a:spcAft>
              <a:buFont typeface="Wingdings" panose="05000000000000000000" pitchFamily="2" charset="2"/>
              <a:buChar char="§"/>
            </a:pPr>
            <a:r>
              <a:rPr lang="en-US" dirty="0">
                <a:latin typeface="+mj-lt"/>
              </a:rPr>
              <a:t>We use the following files for Attendance and Enrollment:</a:t>
            </a:r>
          </a:p>
          <a:p>
            <a:pPr>
              <a:spcAft>
                <a:spcPts val="1200"/>
              </a:spcAft>
              <a:buFont typeface="Wingdings" panose="05000000000000000000" pitchFamily="2" charset="2"/>
              <a:buChar char="§"/>
            </a:pPr>
            <a:endParaRPr lang="en-US" dirty="0">
              <a:latin typeface="+mj-lt"/>
            </a:endParaRPr>
          </a:p>
          <a:p>
            <a:pPr lvl="1">
              <a:buFont typeface="Wingdings" panose="05000000000000000000" pitchFamily="2" charset="2"/>
              <a:buChar char="§"/>
            </a:pPr>
            <a:r>
              <a:rPr lang="en-US" b="1" dirty="0">
                <a:latin typeface="+mj-lt"/>
              </a:rPr>
              <a:t>District Calendar</a:t>
            </a:r>
          </a:p>
          <a:p>
            <a:pPr lvl="2"/>
            <a:r>
              <a:rPr lang="en-US" dirty="0">
                <a:latin typeface="+mj-lt"/>
              </a:rPr>
              <a:t>Includes the different types of calendars, grade groups, days in session and emergency closures</a:t>
            </a:r>
          </a:p>
          <a:p>
            <a:pPr lvl="1">
              <a:buFont typeface="Wingdings" panose="05000000000000000000" pitchFamily="2" charset="2"/>
              <a:buChar char="§"/>
            </a:pPr>
            <a:r>
              <a:rPr lang="en-US" b="1" dirty="0">
                <a:latin typeface="+mj-lt"/>
              </a:rPr>
              <a:t>Student Daily Attendance</a:t>
            </a:r>
          </a:p>
          <a:p>
            <a:pPr lvl="2"/>
            <a:r>
              <a:rPr lang="en-US" dirty="0">
                <a:latin typeface="+mj-lt"/>
              </a:rPr>
              <a:t>EDUID of each student and their attendance – attached to calendars and buildings</a:t>
            </a:r>
          </a:p>
          <a:p>
            <a:pPr lvl="1">
              <a:buFont typeface="Wingdings" panose="05000000000000000000" pitchFamily="2" charset="2"/>
              <a:buChar char="§"/>
            </a:pPr>
            <a:r>
              <a:rPr lang="en-US" b="1" dirty="0">
                <a:latin typeface="+mj-lt"/>
              </a:rPr>
              <a:t>Student Demographics</a:t>
            </a:r>
          </a:p>
          <a:p>
            <a:pPr lvl="2"/>
            <a:r>
              <a:rPr lang="en-US" dirty="0">
                <a:latin typeface="+mj-lt"/>
              </a:rPr>
              <a:t>Includes specific information about each student enrolled. We use grade levels, the district/charter the student is attending, the building they are attached to, if they are non-public students, if they are border students and the exit/entry dates.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Attendance and ISEE</a:t>
            </a:r>
          </a:p>
        </p:txBody>
      </p:sp>
    </p:spTree>
    <p:extLst>
      <p:ext uri="{BB962C8B-B14F-4D97-AF65-F5344CB8AC3E}">
        <p14:creationId xmlns:p14="http://schemas.microsoft.com/office/powerpoint/2010/main" val="18120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181100"/>
            <a:ext cx="10515600" cy="5214674"/>
          </a:xfrm>
        </p:spPr>
        <p:txBody>
          <a:bodyPr>
            <a:normAutofit/>
          </a:bodyPr>
          <a:lstStyle/>
          <a:p>
            <a:pPr>
              <a:buFont typeface="Wingdings" panose="05000000000000000000" pitchFamily="2" charset="2"/>
              <a:buChar char="§"/>
            </a:pPr>
            <a:r>
              <a:rPr lang="en-US" sz="3200" dirty="0">
                <a:latin typeface="+mj-lt"/>
              </a:rPr>
              <a:t>Homebound students</a:t>
            </a:r>
          </a:p>
          <a:p>
            <a:pPr>
              <a:buFont typeface="Wingdings" panose="05000000000000000000" pitchFamily="2" charset="2"/>
              <a:buChar char="§"/>
            </a:pPr>
            <a:r>
              <a:rPr lang="en-US" sz="3200" dirty="0">
                <a:latin typeface="+mj-lt"/>
              </a:rPr>
              <a:t>Dual enrolled – Publicly enrolled</a:t>
            </a:r>
          </a:p>
          <a:p>
            <a:pPr>
              <a:buFont typeface="Wingdings" panose="05000000000000000000" pitchFamily="2" charset="2"/>
              <a:buChar char="§"/>
            </a:pPr>
            <a:r>
              <a:rPr lang="en-US" sz="3200" dirty="0">
                <a:latin typeface="+mj-lt"/>
              </a:rPr>
              <a:t>Dual enrolled – Non-public students</a:t>
            </a:r>
          </a:p>
          <a:p>
            <a:pPr>
              <a:buFont typeface="Wingdings" panose="05000000000000000000" pitchFamily="2" charset="2"/>
              <a:buChar char="§"/>
            </a:pPr>
            <a:r>
              <a:rPr lang="en-US" sz="3200" dirty="0">
                <a:latin typeface="+mj-lt"/>
              </a:rPr>
              <a:t>Alternative schools/IDLA attendance</a:t>
            </a:r>
          </a:p>
          <a:p>
            <a:pPr>
              <a:buFont typeface="Wingdings" panose="05000000000000000000" pitchFamily="2" charset="2"/>
              <a:buChar char="§"/>
            </a:pPr>
            <a:r>
              <a:rPr lang="en-US" sz="3200" dirty="0">
                <a:latin typeface="+mj-lt"/>
              </a:rPr>
              <a:t>Juvenile Detention attendance</a:t>
            </a:r>
          </a:p>
          <a:p>
            <a:pPr>
              <a:buFont typeface="Wingdings" panose="05000000000000000000" pitchFamily="2" charset="2"/>
              <a:buChar char="§"/>
            </a:pPr>
            <a:r>
              <a:rPr lang="en-US" sz="3200" dirty="0">
                <a:latin typeface="+mj-lt"/>
              </a:rPr>
              <a:t>Emergency Closures</a:t>
            </a:r>
          </a:p>
          <a:p>
            <a:pPr>
              <a:buFont typeface="Wingdings" panose="05000000000000000000" pitchFamily="2" charset="2"/>
              <a:buChar char="§"/>
            </a:pPr>
            <a:r>
              <a:rPr lang="en-US" sz="3200" dirty="0">
                <a:latin typeface="+mj-lt"/>
              </a:rPr>
              <a:t>Early Graduates</a:t>
            </a:r>
          </a:p>
          <a:p>
            <a:pPr>
              <a:buFont typeface="Wingdings" panose="05000000000000000000" pitchFamily="2" charset="2"/>
              <a:buChar char="§"/>
            </a:pPr>
            <a:r>
              <a:rPr lang="en-US" sz="3200" dirty="0">
                <a:latin typeface="+mj-lt"/>
              </a:rPr>
              <a:t>Foreign Students attending districts/charters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Attendance – additional</a:t>
            </a:r>
          </a:p>
        </p:txBody>
      </p:sp>
    </p:spTree>
    <p:extLst>
      <p:ext uri="{BB962C8B-B14F-4D97-AF65-F5344CB8AC3E}">
        <p14:creationId xmlns:p14="http://schemas.microsoft.com/office/powerpoint/2010/main" val="269850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206500"/>
            <a:ext cx="11287796" cy="5080000"/>
          </a:xfrm>
        </p:spPr>
        <p:txBody>
          <a:bodyPr>
            <a:normAutofit fontScale="70000" lnSpcReduction="20000"/>
          </a:bodyPr>
          <a:lstStyle/>
          <a:p>
            <a:pPr>
              <a:spcAft>
                <a:spcPts val="1200"/>
              </a:spcAft>
              <a:buFont typeface="Wingdings" panose="05000000000000000000" pitchFamily="2" charset="2"/>
              <a:buChar char="§"/>
            </a:pPr>
            <a:r>
              <a:rPr lang="en-US" dirty="0">
                <a:latin typeface="+mj-lt"/>
              </a:rPr>
              <a:t>A homebound student is one that would normally attend school but due to an illness or accident is unable to attend.</a:t>
            </a:r>
          </a:p>
          <a:p>
            <a:pPr>
              <a:buFont typeface="Wingdings" panose="05000000000000000000" pitchFamily="2" charset="2"/>
              <a:buChar char="§"/>
            </a:pPr>
            <a:r>
              <a:rPr lang="en-US" dirty="0">
                <a:latin typeface="+mj-lt"/>
              </a:rPr>
              <a:t>IC33-1003A – For illness or accident that necessitates an absence from school for more than ten (10) consecutive days, the school district may include homebound students in its total attendance, provided that academic instruction has been given by appropriate certified professional staff employed by the district.</a:t>
            </a:r>
          </a:p>
          <a:p>
            <a:pPr lvl="1">
              <a:spcAft>
                <a:spcPts val="1200"/>
              </a:spcAft>
              <a:buFont typeface="Wingdings" panose="05000000000000000000" pitchFamily="2" charset="2"/>
              <a:buChar char="§"/>
            </a:pPr>
            <a:r>
              <a:rPr lang="en-US" dirty="0">
                <a:latin typeface="+mj-lt"/>
              </a:rPr>
              <a:t>Typical reasons are medical and/or doctor driven</a:t>
            </a:r>
          </a:p>
          <a:p>
            <a:pPr>
              <a:spcAft>
                <a:spcPts val="1200"/>
              </a:spcAft>
              <a:buFont typeface="Wingdings" panose="05000000000000000000" pitchFamily="2" charset="2"/>
              <a:buChar char="§"/>
            </a:pPr>
            <a:r>
              <a:rPr lang="en-US" dirty="0">
                <a:latin typeface="+mj-lt"/>
              </a:rPr>
              <a:t>Note: Beginning on the eleventh (11) day and thereafter, the student may be included in the total aggregate attendance.</a:t>
            </a:r>
          </a:p>
          <a:p>
            <a:pPr lvl="1">
              <a:buFont typeface="Wingdings" panose="05000000000000000000" pitchFamily="2" charset="2"/>
              <a:buChar char="§"/>
            </a:pPr>
            <a:r>
              <a:rPr lang="en-US" dirty="0">
                <a:latin typeface="+mj-lt"/>
              </a:rPr>
              <a:t>Books and assignments are sent home and the district will report the student in full attendance until they are released by the doctor and return to school.</a:t>
            </a:r>
          </a:p>
          <a:p>
            <a:pPr marL="0" indent="0">
              <a:buNone/>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Homebound students</a:t>
            </a:r>
          </a:p>
        </p:txBody>
      </p:sp>
    </p:spTree>
    <p:extLst>
      <p:ext uri="{BB962C8B-B14F-4D97-AF65-F5344CB8AC3E}">
        <p14:creationId xmlns:p14="http://schemas.microsoft.com/office/powerpoint/2010/main" val="87313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43000"/>
            <a:ext cx="11160796" cy="5252774"/>
          </a:xfrm>
        </p:spPr>
        <p:txBody>
          <a:bodyPr>
            <a:normAutofit fontScale="62500" lnSpcReduction="20000"/>
          </a:bodyPr>
          <a:lstStyle/>
          <a:p>
            <a:pPr>
              <a:buFont typeface="Wingdings" panose="05000000000000000000" pitchFamily="2" charset="2"/>
              <a:buChar char="§"/>
            </a:pPr>
            <a:r>
              <a:rPr lang="en-US" dirty="0">
                <a:latin typeface="+mj-lt"/>
              </a:rPr>
              <a:t>A public dual enrolled student is any student attending more than one traditional public school, public charter school, or public virtual school.</a:t>
            </a:r>
          </a:p>
          <a:p>
            <a:pPr lvl="1">
              <a:buFont typeface="Wingdings" panose="05000000000000000000" pitchFamily="2" charset="2"/>
              <a:buChar char="§"/>
            </a:pPr>
            <a:r>
              <a:rPr lang="en-US" dirty="0">
                <a:latin typeface="+mj-lt"/>
              </a:rPr>
              <a:t>Based on how the two public schools report the attendance, the ADA will be split accordingly in the system. If there is a disagreement on the split, it is up to the two public schools to work out how the ADA will be divided or set up a tuition agreement. </a:t>
            </a:r>
          </a:p>
          <a:p>
            <a:pPr lvl="2">
              <a:buFont typeface="Wingdings" panose="05000000000000000000" pitchFamily="2" charset="2"/>
              <a:buChar char="§"/>
            </a:pPr>
            <a:r>
              <a:rPr lang="en-US" dirty="0">
                <a:latin typeface="+mj-lt"/>
              </a:rPr>
              <a:t>You must use a R (regular) calendar and report attendance in .5 or 1.0 following the rules of daily attendance. Please note that a student must be in attendance at least 2.5 hours a day to register ADA.</a:t>
            </a:r>
          </a:p>
          <a:p>
            <a:pPr lvl="1">
              <a:buFont typeface="Wingdings" panose="05000000000000000000" pitchFamily="2" charset="2"/>
              <a:buChar char="§"/>
            </a:pPr>
            <a:r>
              <a:rPr lang="en-US" dirty="0">
                <a:latin typeface="+mj-lt"/>
              </a:rPr>
              <a:t>It is important to exit the student on their last day of attendance.</a:t>
            </a:r>
          </a:p>
          <a:p>
            <a:pPr lvl="1">
              <a:buFont typeface="Wingdings" panose="05000000000000000000" pitchFamily="2" charset="2"/>
              <a:buChar char="Ø"/>
            </a:pPr>
            <a:endParaRPr lang="en-US" dirty="0">
              <a:latin typeface="+mj-lt"/>
            </a:endParaRPr>
          </a:p>
          <a:p>
            <a:pPr>
              <a:buFont typeface="Wingdings" panose="05000000000000000000" pitchFamily="2" charset="2"/>
              <a:buChar char="§"/>
            </a:pPr>
            <a:r>
              <a:rPr lang="en-US" b="1" dirty="0">
                <a:latin typeface="+mj-lt"/>
              </a:rPr>
              <a:t>Reminder: </a:t>
            </a:r>
            <a:r>
              <a:rPr lang="en-US" dirty="0">
                <a:latin typeface="+mj-lt"/>
              </a:rPr>
              <a:t>No student shall generate more than one (1) ADA.</a:t>
            </a:r>
          </a:p>
          <a:p>
            <a:pPr>
              <a:buFont typeface="Wingdings" panose="05000000000000000000" pitchFamily="2" charset="2"/>
              <a:buChar char="§"/>
            </a:pPr>
            <a:endParaRPr lang="en-US" dirty="0">
              <a:latin typeface="+mj-lt"/>
            </a:endParaRPr>
          </a:p>
          <a:p>
            <a:pPr>
              <a:buFont typeface="Wingdings" panose="05000000000000000000" pitchFamily="2" charset="2"/>
              <a:buChar char="§"/>
            </a:pPr>
            <a:r>
              <a:rPr lang="en-US" b="1" dirty="0">
                <a:latin typeface="+mj-lt"/>
              </a:rPr>
              <a:t>ISEE reports: </a:t>
            </a:r>
            <a:r>
              <a:rPr lang="en-US" dirty="0">
                <a:latin typeface="+mj-lt"/>
              </a:rPr>
              <a:t>Allocated Enrollment and the Greater than 1 ADA report allow each district/charter to identify these students by their EDUID assignments, enrollment and attendance.  Please review these reports prior to the correction deadlines to find any issues and problems with sharing ADA.</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Dual Enrolled – Publicly enrolled students</a:t>
            </a:r>
          </a:p>
        </p:txBody>
      </p:sp>
    </p:spTree>
    <p:extLst>
      <p:ext uri="{BB962C8B-B14F-4D97-AF65-F5344CB8AC3E}">
        <p14:creationId xmlns:p14="http://schemas.microsoft.com/office/powerpoint/2010/main" val="402959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17600"/>
            <a:ext cx="11173496" cy="5156200"/>
          </a:xfrm>
        </p:spPr>
        <p:txBody>
          <a:bodyPr>
            <a:normAutofit fontScale="55000" lnSpcReduction="20000"/>
          </a:bodyPr>
          <a:lstStyle/>
          <a:p>
            <a:pPr>
              <a:buFont typeface="Wingdings" panose="05000000000000000000" pitchFamily="2" charset="2"/>
              <a:buChar char="§"/>
            </a:pPr>
            <a:r>
              <a:rPr lang="en-US" dirty="0">
                <a:latin typeface="+mj-lt"/>
              </a:rPr>
              <a:t>Students educated in other than public schools, and who attend classes at a public school, public charter school or public virtual school are considered dually enrolled students.</a:t>
            </a:r>
          </a:p>
          <a:p>
            <a:pPr lvl="1">
              <a:buFont typeface="Wingdings" panose="05000000000000000000" pitchFamily="2" charset="2"/>
              <a:buChar char="§"/>
            </a:pPr>
            <a:r>
              <a:rPr lang="en-US" dirty="0">
                <a:latin typeface="+mj-lt"/>
              </a:rPr>
              <a:t>These students must attend at least two and one half (2.5) hours per week to be included in the aggregate attendance.</a:t>
            </a:r>
          </a:p>
          <a:p>
            <a:pPr>
              <a:buFont typeface="Wingdings" panose="05000000000000000000" pitchFamily="2" charset="2"/>
              <a:buChar char="§"/>
            </a:pPr>
            <a:r>
              <a:rPr lang="en-US" dirty="0">
                <a:latin typeface="+mj-lt"/>
              </a:rPr>
              <a:t>There are two options for reporting:</a:t>
            </a:r>
          </a:p>
          <a:p>
            <a:pPr lvl="1">
              <a:buFont typeface="Wingdings" panose="05000000000000000000" pitchFamily="2" charset="2"/>
              <a:buChar char="§"/>
            </a:pPr>
            <a:r>
              <a:rPr lang="en-US" dirty="0">
                <a:latin typeface="+mj-lt"/>
              </a:rPr>
              <a:t>Attach students to a dual enrolled (DR) calendar. </a:t>
            </a:r>
            <a:r>
              <a:rPr lang="en-US" b="1" dirty="0">
                <a:latin typeface="+mj-lt"/>
              </a:rPr>
              <a:t>The time is reported in hours rather than half or full days</a:t>
            </a:r>
            <a:r>
              <a:rPr lang="en-US" dirty="0">
                <a:latin typeface="+mj-lt"/>
              </a:rPr>
              <a:t>.  In the student demographics file the student must be assigned a grade level and identified as follows:</a:t>
            </a:r>
          </a:p>
          <a:p>
            <a:pPr lvl="3">
              <a:buFont typeface="Wingdings" panose="05000000000000000000" pitchFamily="2" charset="2"/>
              <a:buChar char="§"/>
            </a:pPr>
            <a:r>
              <a:rPr lang="en-US" sz="3300" dirty="0">
                <a:latin typeface="+mj-lt"/>
              </a:rPr>
              <a:t>H = Home schooled</a:t>
            </a:r>
          </a:p>
          <a:p>
            <a:pPr lvl="3">
              <a:buFont typeface="Wingdings" panose="05000000000000000000" pitchFamily="2" charset="2"/>
              <a:buChar char="§"/>
            </a:pPr>
            <a:r>
              <a:rPr lang="en-US" sz="3300" dirty="0">
                <a:latin typeface="+mj-lt"/>
              </a:rPr>
              <a:t>P = Private schooled</a:t>
            </a:r>
          </a:p>
          <a:p>
            <a:pPr lvl="3">
              <a:buFont typeface="Wingdings" panose="05000000000000000000" pitchFamily="2" charset="2"/>
              <a:buChar char="§"/>
            </a:pPr>
            <a:r>
              <a:rPr lang="en-US" sz="3300" dirty="0">
                <a:latin typeface="+mj-lt"/>
              </a:rPr>
              <a:t>X = Not PH schooled</a:t>
            </a:r>
          </a:p>
          <a:p>
            <a:pPr lvl="1">
              <a:buFont typeface="Wingdings" panose="05000000000000000000" pitchFamily="2" charset="2"/>
              <a:buChar char="§"/>
            </a:pPr>
            <a:r>
              <a:rPr lang="en-US" dirty="0">
                <a:latin typeface="+mj-lt"/>
              </a:rPr>
              <a:t>Manually add the student’s attendance to the attendance file (</a:t>
            </a:r>
            <a:r>
              <a:rPr lang="en-US" dirty="0" err="1">
                <a:latin typeface="+mj-lt"/>
              </a:rPr>
              <a:t>Reg</a:t>
            </a:r>
            <a:r>
              <a:rPr lang="en-US" dirty="0">
                <a:latin typeface="+mj-lt"/>
              </a:rPr>
              <a:t> calendar) based on this formula:</a:t>
            </a:r>
          </a:p>
          <a:p>
            <a:pPr lvl="2">
              <a:buFont typeface="Wingdings" panose="05000000000000000000" pitchFamily="2" charset="2"/>
              <a:buChar char="§"/>
            </a:pPr>
            <a:r>
              <a:rPr lang="en-US" dirty="0">
                <a:latin typeface="+mj-lt"/>
              </a:rPr>
              <a:t>Total minutes of attendance X days attended (55 x 5 = 275)</a:t>
            </a:r>
          </a:p>
          <a:p>
            <a:pPr lvl="2">
              <a:buFont typeface="Wingdings" panose="05000000000000000000" pitchFamily="2" charset="2"/>
              <a:buChar char="§"/>
            </a:pPr>
            <a:r>
              <a:rPr lang="en-US" dirty="0">
                <a:latin typeface="+mj-lt"/>
              </a:rPr>
              <a:t>Total hours of attendance divided by 60 (275/60 = 4.58)</a:t>
            </a:r>
          </a:p>
          <a:p>
            <a:pPr lvl="2">
              <a:buFont typeface="Wingdings" panose="05000000000000000000" pitchFamily="2" charset="2"/>
              <a:buChar char="§"/>
            </a:pPr>
            <a:r>
              <a:rPr lang="en-US" dirty="0">
                <a:latin typeface="+mj-lt"/>
              </a:rPr>
              <a:t>Aggregate hours of attendance divided by 4 (4.58/4 = 1.15 (round to 1.0))</a:t>
            </a:r>
          </a:p>
          <a:p>
            <a:pPr marL="914400" lvl="2" indent="0">
              <a:buNone/>
            </a:pPr>
            <a:endParaRPr lang="en-US" dirty="0">
              <a:latin typeface="+mj-lt"/>
            </a:endParaRPr>
          </a:p>
          <a:p>
            <a:pPr>
              <a:buFont typeface="Wingdings" panose="05000000000000000000" pitchFamily="2" charset="2"/>
              <a:buChar char="§"/>
            </a:pPr>
            <a:r>
              <a:rPr lang="en-US" b="1" dirty="0">
                <a:latin typeface="+mj-lt"/>
              </a:rPr>
              <a:t>Note: </a:t>
            </a:r>
            <a:r>
              <a:rPr lang="en-US" dirty="0">
                <a:latin typeface="+mj-lt"/>
              </a:rPr>
              <a:t>Be careful when identifying students as non-public versus students enrolled in another public district, charter or virtual charter.</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normAutofit/>
          </a:bodyPr>
          <a:lstStyle/>
          <a:p>
            <a:r>
              <a:rPr lang="en-US" dirty="0"/>
              <a:t>Dual Enrolled – </a:t>
            </a:r>
            <a:r>
              <a:rPr lang="en-US" sz="3200" dirty="0"/>
              <a:t>Non-publicly enrolled students</a:t>
            </a:r>
          </a:p>
        </p:txBody>
      </p:sp>
    </p:spTree>
    <p:extLst>
      <p:ext uri="{BB962C8B-B14F-4D97-AF65-F5344CB8AC3E}">
        <p14:creationId xmlns:p14="http://schemas.microsoft.com/office/powerpoint/2010/main" val="312500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155700"/>
            <a:ext cx="10515600" cy="5240074"/>
          </a:xfrm>
        </p:spPr>
        <p:txBody>
          <a:bodyPr>
            <a:normAutofit fontScale="92500" lnSpcReduction="10000"/>
          </a:bodyPr>
          <a:lstStyle/>
          <a:p>
            <a:pPr>
              <a:buFont typeface="Wingdings" panose="05000000000000000000" pitchFamily="2" charset="2"/>
              <a:buChar char="§"/>
            </a:pPr>
            <a:r>
              <a:rPr lang="en-US" b="1" dirty="0">
                <a:latin typeface="+mj-lt"/>
              </a:rPr>
              <a:t>Alternative schools:</a:t>
            </a:r>
          </a:p>
          <a:p>
            <a:pPr lvl="1">
              <a:buFont typeface="Wingdings" panose="05000000000000000000" pitchFamily="2" charset="2"/>
              <a:buChar char="§"/>
            </a:pPr>
            <a:r>
              <a:rPr lang="en-US" dirty="0">
                <a:latin typeface="+mj-lt"/>
              </a:rPr>
              <a:t>Calendar type = A - attendance is reported in hours and calendars and attendance must show maximum instructional hours for the day.  Full time equivalent is based on 25 hours a week.</a:t>
            </a:r>
          </a:p>
          <a:p>
            <a:pPr lvl="1">
              <a:buFont typeface="Wingdings" panose="05000000000000000000" pitchFamily="2" charset="2"/>
              <a:buChar char="§"/>
            </a:pPr>
            <a:endParaRPr lang="en-US" dirty="0">
              <a:latin typeface="+mj-lt"/>
            </a:endParaRPr>
          </a:p>
          <a:p>
            <a:pPr>
              <a:buFont typeface="Wingdings" panose="05000000000000000000" pitchFamily="2" charset="2"/>
              <a:buChar char="§"/>
            </a:pPr>
            <a:r>
              <a:rPr lang="en-US" b="1" dirty="0">
                <a:latin typeface="+mj-lt"/>
              </a:rPr>
              <a:t>IDLA </a:t>
            </a:r>
            <a:r>
              <a:rPr lang="en-US" sz="3200" b="1" dirty="0">
                <a:latin typeface="+mj-lt"/>
              </a:rPr>
              <a:t>(Idaho Digital Learning Academy):</a:t>
            </a:r>
          </a:p>
          <a:p>
            <a:pPr lvl="1">
              <a:buFont typeface="Wingdings" panose="05000000000000000000" pitchFamily="2" charset="2"/>
              <a:buChar char="§"/>
            </a:pPr>
            <a:r>
              <a:rPr lang="en-US" dirty="0">
                <a:latin typeface="+mj-lt"/>
              </a:rPr>
              <a:t>Regular students: add and include these in daily attendance</a:t>
            </a:r>
          </a:p>
          <a:p>
            <a:pPr lvl="1">
              <a:buFont typeface="Wingdings" panose="05000000000000000000" pitchFamily="2" charset="2"/>
              <a:buChar char="§"/>
            </a:pPr>
            <a:r>
              <a:rPr lang="en-US" dirty="0">
                <a:latin typeface="+mj-lt"/>
              </a:rPr>
              <a:t>Non-publicly enrolled students: use a DR calendar and follow the directions for DR calendars.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Alternative and IDLA</a:t>
            </a:r>
          </a:p>
        </p:txBody>
      </p:sp>
    </p:spTree>
    <p:extLst>
      <p:ext uri="{BB962C8B-B14F-4D97-AF65-F5344CB8AC3E}">
        <p14:creationId xmlns:p14="http://schemas.microsoft.com/office/powerpoint/2010/main" val="137401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17600"/>
            <a:ext cx="10868696" cy="5278174"/>
          </a:xfrm>
        </p:spPr>
        <p:txBody>
          <a:bodyPr>
            <a:normAutofit/>
          </a:bodyPr>
          <a:lstStyle/>
          <a:p>
            <a:pPr>
              <a:buFont typeface="Wingdings" panose="05000000000000000000" pitchFamily="2" charset="2"/>
              <a:buChar char="§"/>
            </a:pPr>
            <a:r>
              <a:rPr lang="en-US" dirty="0">
                <a:latin typeface="+mj-lt"/>
              </a:rPr>
              <a:t>There are 12 recognized Juvenile Detention Centers in Idaho</a:t>
            </a:r>
          </a:p>
          <a:p>
            <a:pPr>
              <a:buFont typeface="Wingdings" panose="05000000000000000000" pitchFamily="2" charset="2"/>
              <a:buChar char="Ø"/>
            </a:pPr>
            <a:endParaRPr lang="en-US" dirty="0">
              <a:latin typeface="+mj-lt"/>
            </a:endParaRPr>
          </a:p>
          <a:p>
            <a:pPr lvl="1">
              <a:buFont typeface="Wingdings" panose="05000000000000000000" pitchFamily="2" charset="2"/>
              <a:buChar char="§"/>
            </a:pPr>
            <a:r>
              <a:rPr lang="en-US" dirty="0">
                <a:latin typeface="+mj-lt"/>
              </a:rPr>
              <a:t>The approved JDC will report attendance on students placed in these facilities while the students are under the instruction and guidance of a certified teacher.</a:t>
            </a:r>
          </a:p>
          <a:p>
            <a:pPr lvl="1">
              <a:buFont typeface="Wingdings" panose="05000000000000000000" pitchFamily="2" charset="2"/>
              <a:buChar char="§"/>
            </a:pPr>
            <a:r>
              <a:rPr lang="en-US" dirty="0">
                <a:latin typeface="+mj-lt"/>
              </a:rPr>
              <a:t>The home district/charter will NOT record attendance.</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Detention Center Attendance</a:t>
            </a:r>
          </a:p>
        </p:txBody>
      </p:sp>
    </p:spTree>
    <p:extLst>
      <p:ext uri="{BB962C8B-B14F-4D97-AF65-F5344CB8AC3E}">
        <p14:creationId xmlns:p14="http://schemas.microsoft.com/office/powerpoint/2010/main" val="47554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a:bodyPr>
          <a:lstStyle/>
          <a:p>
            <a:pPr>
              <a:buFont typeface="Wingdings" panose="05000000000000000000" pitchFamily="2" charset="2"/>
              <a:buChar char="§"/>
            </a:pPr>
            <a:endParaRPr lang="en-US" dirty="0"/>
          </a:p>
          <a:p>
            <a:pPr>
              <a:spcAft>
                <a:spcPts val="1200"/>
              </a:spcAft>
              <a:buFont typeface="Wingdings" panose="05000000000000000000" pitchFamily="2" charset="2"/>
              <a:buChar char="§"/>
            </a:pPr>
            <a:r>
              <a:rPr lang="en-US" dirty="0">
                <a:latin typeface="+mj-lt"/>
              </a:rPr>
              <a:t>Approximately 90% of your funding is based on student attendance</a:t>
            </a:r>
          </a:p>
          <a:p>
            <a:pPr>
              <a:spcAft>
                <a:spcPts val="1200"/>
              </a:spcAft>
              <a:buFont typeface="Wingdings" panose="05000000000000000000" pitchFamily="2" charset="2"/>
              <a:buChar char="§"/>
            </a:pPr>
            <a:r>
              <a:rPr lang="en-US" dirty="0">
                <a:latin typeface="+mj-lt"/>
              </a:rPr>
              <a:t>Nearly 80-85% of your expenditures will be salaries and benefits</a:t>
            </a:r>
          </a:p>
          <a:p>
            <a:pPr marL="0" indent="0">
              <a:buNone/>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Funding Basics </a:t>
            </a:r>
          </a:p>
        </p:txBody>
      </p:sp>
    </p:spTree>
    <p:extLst>
      <p:ext uri="{BB962C8B-B14F-4D97-AF65-F5344CB8AC3E}">
        <p14:creationId xmlns:p14="http://schemas.microsoft.com/office/powerpoint/2010/main" val="212243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81100"/>
            <a:ext cx="10944896" cy="5105400"/>
          </a:xfrm>
        </p:spPr>
        <p:txBody>
          <a:bodyPr>
            <a:normAutofit fontScale="77500" lnSpcReduction="20000"/>
          </a:bodyPr>
          <a:lstStyle/>
          <a:p>
            <a:pPr>
              <a:buFont typeface="Wingdings" panose="05000000000000000000" pitchFamily="2" charset="2"/>
              <a:buChar char="§"/>
            </a:pPr>
            <a:r>
              <a:rPr lang="en-US" dirty="0">
                <a:latin typeface="+mj-lt"/>
              </a:rPr>
              <a:t>“When a school is closed, or if a school remains open but attendance is significantly reduced because of storm, flood, failure of the heating plant, loss or damage to the school building, quarantine or order of any city, county or state health agency, or for reason believed by the board of trustees to be in the best interest for the health, safety or welfare of the pupils…” the ADA shall be considered as being the same as for the days when the school was open (IC 33-1003A).</a:t>
            </a:r>
          </a:p>
          <a:p>
            <a:pPr marL="0" indent="0">
              <a:buNone/>
            </a:pPr>
            <a:endParaRPr lang="en-US" dirty="0">
              <a:latin typeface="+mj-lt"/>
            </a:endParaRPr>
          </a:p>
          <a:p>
            <a:pPr marL="0" indent="0">
              <a:buNone/>
            </a:pPr>
            <a:r>
              <a:rPr lang="en-US" dirty="0">
                <a:latin typeface="+mj-lt"/>
              </a:rPr>
              <a:t>Not recognized as an Emergency closure:</a:t>
            </a:r>
          </a:p>
          <a:p>
            <a:pPr lvl="1">
              <a:buFont typeface="Wingdings" panose="05000000000000000000" pitchFamily="2" charset="2"/>
              <a:buChar char="§"/>
            </a:pPr>
            <a:r>
              <a:rPr lang="en-US" dirty="0">
                <a:latin typeface="+mj-lt"/>
              </a:rPr>
              <a:t>Teacher strike or the withholding of service</a:t>
            </a:r>
          </a:p>
          <a:p>
            <a:pPr lvl="1">
              <a:buFont typeface="Wingdings" panose="05000000000000000000" pitchFamily="2" charset="2"/>
              <a:buChar char="§"/>
            </a:pPr>
            <a:r>
              <a:rPr lang="en-US" dirty="0">
                <a:latin typeface="+mj-lt"/>
              </a:rPr>
              <a:t>Funeral services</a:t>
            </a:r>
          </a:p>
          <a:p>
            <a:pPr lvl="1">
              <a:buFont typeface="Wingdings" panose="05000000000000000000" pitchFamily="2" charset="2"/>
              <a:buChar char="§"/>
            </a:pPr>
            <a:r>
              <a:rPr lang="en-US" dirty="0">
                <a:latin typeface="+mj-lt"/>
              </a:rPr>
              <a:t>State tournaments</a:t>
            </a:r>
          </a:p>
          <a:p>
            <a:pPr lvl="1">
              <a:buFont typeface="Wingdings" panose="05000000000000000000" pitchFamily="2" charset="2"/>
              <a:buChar char="§"/>
            </a:pPr>
            <a:r>
              <a:rPr lang="en-US" dirty="0">
                <a:latin typeface="+mj-lt"/>
              </a:rPr>
              <a:t>Construction delays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Emergency Closures and Waivers</a:t>
            </a:r>
          </a:p>
        </p:txBody>
      </p:sp>
    </p:spTree>
    <p:extLst>
      <p:ext uri="{BB962C8B-B14F-4D97-AF65-F5344CB8AC3E}">
        <p14:creationId xmlns:p14="http://schemas.microsoft.com/office/powerpoint/2010/main" val="1181304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663676"/>
          </a:xfrm>
        </p:spPr>
        <p:txBody>
          <a:bodyPr/>
          <a:lstStyle/>
          <a:p>
            <a:r>
              <a:rPr lang="en-US" b="1" u="sng" dirty="0"/>
              <a:t>Emergency Closure Form</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21</a:t>
            </a:fld>
            <a:endParaRPr lang="en-US" dirty="0"/>
          </a:p>
        </p:txBody>
      </p:sp>
      <p:graphicFrame>
        <p:nvGraphicFramePr>
          <p:cNvPr id="4" name="Object 3" title="Emergency Closure form"/>
          <p:cNvGraphicFramePr>
            <a:graphicFrameLocks noChangeAspect="1"/>
          </p:cNvGraphicFramePr>
          <p:nvPr>
            <p:extLst>
              <p:ext uri="{D42A27DB-BD31-4B8C-83A1-F6EECF244321}">
                <p14:modId xmlns:p14="http://schemas.microsoft.com/office/powerpoint/2010/main" val="2048895391"/>
              </p:ext>
            </p:extLst>
          </p:nvPr>
        </p:nvGraphicFramePr>
        <p:xfrm>
          <a:off x="342900" y="571500"/>
          <a:ext cx="11630962" cy="5824274"/>
        </p:xfrm>
        <a:graphic>
          <a:graphicData uri="http://schemas.openxmlformats.org/presentationml/2006/ole">
            <mc:AlternateContent xmlns:mc="http://schemas.openxmlformats.org/markup-compatibility/2006">
              <mc:Choice xmlns:v="urn:schemas-microsoft-com:vml" Requires="v">
                <p:oleObj spid="_x0000_s1079" name="Worksheet" r:id="rId4" imgW="8600912" imgH="7896315" progId="Excel.Sheet.8">
                  <p:embed/>
                </p:oleObj>
              </mc:Choice>
              <mc:Fallback>
                <p:oleObj name="Worksheet" r:id="rId4" imgW="8600912" imgH="7896315" progId="Excel.Sheet.8">
                  <p:embed/>
                  <p:pic>
                    <p:nvPicPr>
                      <p:cNvPr id="0" name=""/>
                      <p:cNvPicPr/>
                      <p:nvPr/>
                    </p:nvPicPr>
                    <p:blipFill>
                      <a:blip r:embed="rId5"/>
                      <a:stretch>
                        <a:fillRect/>
                      </a:stretch>
                    </p:blipFill>
                    <p:spPr>
                      <a:xfrm>
                        <a:off x="342900" y="571500"/>
                        <a:ext cx="11630962" cy="5824274"/>
                      </a:xfrm>
                      <a:prstGeom prst="rect">
                        <a:avLst/>
                      </a:prstGeom>
                    </p:spPr>
                  </p:pic>
                </p:oleObj>
              </mc:Fallback>
            </mc:AlternateContent>
          </a:graphicData>
        </a:graphic>
      </p:graphicFrame>
    </p:spTree>
    <p:extLst>
      <p:ext uri="{BB962C8B-B14F-4D97-AF65-F5344CB8AC3E}">
        <p14:creationId xmlns:p14="http://schemas.microsoft.com/office/powerpoint/2010/main" val="330906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0"/>
            <a:ext cx="10515600" cy="707923"/>
          </a:xfrm>
        </p:spPr>
        <p:txBody>
          <a:bodyPr/>
          <a:lstStyle/>
          <a:p>
            <a:r>
              <a:rPr lang="en-US" b="1" u="sng" dirty="0"/>
              <a:t>Emergency Closure - Original Building Report</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22</a:t>
            </a:fld>
            <a:endParaRPr lang="en-US" dirty="0"/>
          </a:p>
        </p:txBody>
      </p:sp>
      <p:pic>
        <p:nvPicPr>
          <p:cNvPr id="2050" name="Picture 2" descr="Shows the Building Report after an Emergency closure has been reported but before we fix the ADA" title="Original Building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3" y="663677"/>
            <a:ext cx="11547987" cy="563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descr="Emergency Closure" title="Emergency Closure"/>
          <p:cNvSpPr/>
          <p:nvPr/>
        </p:nvSpPr>
        <p:spPr>
          <a:xfrm>
            <a:off x="4462272" y="3438144"/>
            <a:ext cx="1328928" cy="16824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22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766916"/>
          </a:xfrm>
        </p:spPr>
        <p:txBody>
          <a:bodyPr/>
          <a:lstStyle/>
          <a:p>
            <a:r>
              <a:rPr lang="en-US" b="1" u="sng" dirty="0"/>
              <a:t>Emergency Closure - New Building Report</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23</a:t>
            </a:fld>
            <a:endParaRPr lang="en-US" dirty="0"/>
          </a:p>
        </p:txBody>
      </p:sp>
      <p:pic>
        <p:nvPicPr>
          <p:cNvPr id="3074" name="Picture 2" descr="Shows the Building Report after the ADA and Aggregate attendance has been fixed" title="New Building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929"/>
            <a:ext cx="11739716" cy="557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descr="Adjust EC" title="Emergency Closure"/>
          <p:cNvSpPr/>
          <p:nvPr/>
        </p:nvSpPr>
        <p:spPr>
          <a:xfrm>
            <a:off x="4511040" y="2974848"/>
            <a:ext cx="1255776" cy="2097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djust days in session" title="Days in session"/>
          <p:cNvSpPr/>
          <p:nvPr/>
        </p:nvSpPr>
        <p:spPr>
          <a:xfrm>
            <a:off x="3267456" y="2974848"/>
            <a:ext cx="999744" cy="2097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Adjust ADA and Agg Attendance" title="ADA and Agg attend"/>
          <p:cNvSpPr/>
          <p:nvPr/>
        </p:nvSpPr>
        <p:spPr>
          <a:xfrm>
            <a:off x="8692896" y="2974848"/>
            <a:ext cx="3046820" cy="2097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67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731520"/>
          </a:xfrm>
        </p:spPr>
        <p:txBody>
          <a:bodyPr/>
          <a:lstStyle/>
          <a:p>
            <a:r>
              <a:rPr lang="en-US" u="sng" dirty="0"/>
              <a:t>Impacted attendance – Original Building Report</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24</a:t>
            </a:fld>
            <a:endParaRPr lang="en-US" dirty="0"/>
          </a:p>
        </p:txBody>
      </p:sp>
      <p:pic>
        <p:nvPicPr>
          <p:cNvPr id="6" name="Picture 5" descr="impacted attendance" title="Impacted attendance"/>
          <p:cNvPicPr>
            <a:picLocks noChangeAspect="1"/>
          </p:cNvPicPr>
          <p:nvPr/>
        </p:nvPicPr>
        <p:blipFill>
          <a:blip r:embed="rId3"/>
          <a:stretch>
            <a:fillRect/>
          </a:stretch>
        </p:blipFill>
        <p:spPr>
          <a:xfrm>
            <a:off x="949295" y="938784"/>
            <a:ext cx="9767473" cy="4864608"/>
          </a:xfrm>
          <a:prstGeom prst="rect">
            <a:avLst/>
          </a:prstGeom>
        </p:spPr>
      </p:pic>
      <p:sp>
        <p:nvSpPr>
          <p:cNvPr id="4" name="Oval 3" descr="Impacted attendance" title="impacted attendance"/>
          <p:cNvSpPr/>
          <p:nvPr/>
        </p:nvSpPr>
        <p:spPr>
          <a:xfrm>
            <a:off x="7193280" y="2548128"/>
            <a:ext cx="3413760" cy="1292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6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658368"/>
          </a:xfrm>
        </p:spPr>
        <p:txBody>
          <a:bodyPr/>
          <a:lstStyle/>
          <a:p>
            <a:r>
              <a:rPr lang="en-US" u="sng" dirty="0"/>
              <a:t>Impacted attendance – New Building Report</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25</a:t>
            </a:fld>
            <a:endParaRPr lang="en-US" dirty="0"/>
          </a:p>
        </p:txBody>
      </p:sp>
      <p:pic>
        <p:nvPicPr>
          <p:cNvPr id="4" name="Picture 3" descr="Impacted attendance corrected" title="Impacted attendance - new"/>
          <p:cNvPicPr>
            <a:picLocks noChangeAspect="1"/>
          </p:cNvPicPr>
          <p:nvPr/>
        </p:nvPicPr>
        <p:blipFill>
          <a:blip r:embed="rId3"/>
          <a:stretch>
            <a:fillRect/>
          </a:stretch>
        </p:blipFill>
        <p:spPr>
          <a:xfrm>
            <a:off x="949294" y="890016"/>
            <a:ext cx="9962545" cy="4864608"/>
          </a:xfrm>
          <a:prstGeom prst="rect">
            <a:avLst/>
          </a:prstGeom>
        </p:spPr>
      </p:pic>
      <p:sp>
        <p:nvSpPr>
          <p:cNvPr id="5" name="Oval 4" descr="Adjusted impacted attendance" title="Impacted attendance"/>
          <p:cNvSpPr/>
          <p:nvPr/>
        </p:nvSpPr>
        <p:spPr>
          <a:xfrm>
            <a:off x="7242048" y="2474976"/>
            <a:ext cx="3425952" cy="1328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16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231900"/>
            <a:ext cx="10515600" cy="5163874"/>
          </a:xfrm>
        </p:spPr>
        <p:txBody>
          <a:bodyPr>
            <a:normAutofit/>
          </a:bodyPr>
          <a:lstStyle/>
          <a:p>
            <a:pPr>
              <a:buFont typeface="Wingdings" panose="05000000000000000000" pitchFamily="2" charset="2"/>
              <a:buChar char="§"/>
            </a:pPr>
            <a:r>
              <a:rPr lang="en-US" dirty="0">
                <a:latin typeface="+mj-lt"/>
              </a:rPr>
              <a:t>Continue to report attendance for high school senior students who graduate early. </a:t>
            </a:r>
          </a:p>
          <a:p>
            <a:pPr lvl="1">
              <a:buFont typeface="Wingdings" panose="05000000000000000000" pitchFamily="2" charset="2"/>
              <a:buChar char="§"/>
            </a:pPr>
            <a:r>
              <a:rPr lang="en-US" dirty="0">
                <a:latin typeface="+mj-lt"/>
              </a:rPr>
              <a:t>Students who graduate mid-school year of their senior year (granted permission)</a:t>
            </a:r>
          </a:p>
          <a:p>
            <a:pPr lvl="1">
              <a:buFont typeface="Wingdings" panose="05000000000000000000" pitchFamily="2" charset="2"/>
              <a:buChar char="Ø"/>
            </a:pPr>
            <a:endParaRPr lang="en-US" dirty="0">
              <a:latin typeface="+mj-lt"/>
            </a:endParaRPr>
          </a:p>
          <a:p>
            <a:pPr>
              <a:buFont typeface="Wingdings" panose="05000000000000000000" pitchFamily="2" charset="2"/>
              <a:buChar char="§"/>
            </a:pPr>
            <a:r>
              <a:rPr lang="en-US" dirty="0">
                <a:latin typeface="+mj-lt"/>
              </a:rPr>
              <a:t>Create attendance records based on the first semester (usually not 100%). Use course code 86000 and exit them at the end of the years as a regular student.</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Early Graduates</a:t>
            </a:r>
          </a:p>
        </p:txBody>
      </p:sp>
    </p:spTree>
    <p:extLst>
      <p:ext uri="{BB962C8B-B14F-4D97-AF65-F5344CB8AC3E}">
        <p14:creationId xmlns:p14="http://schemas.microsoft.com/office/powerpoint/2010/main" val="358486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168400"/>
            <a:ext cx="10515600" cy="5227374"/>
          </a:xfrm>
        </p:spPr>
        <p:txBody>
          <a:bodyPr>
            <a:normAutofit fontScale="92500" lnSpcReduction="20000"/>
          </a:bodyPr>
          <a:lstStyle/>
          <a:p>
            <a:pPr>
              <a:buFont typeface="Wingdings" panose="05000000000000000000" pitchFamily="2" charset="2"/>
              <a:buChar char="§"/>
            </a:pPr>
            <a:r>
              <a:rPr lang="en-US" dirty="0">
                <a:latin typeface="+mj-lt"/>
              </a:rPr>
              <a:t>Students (juniors) that complete their 1-12 curriculum early and have an exit code of 4G Early Graduation 1 year assigned, are eligible for an advanced opportunities scholarship however their attendance cannot be included for a senior year.</a:t>
            </a:r>
          </a:p>
          <a:p>
            <a:pPr>
              <a:buFont typeface="Wingdings" panose="05000000000000000000" pitchFamily="2" charset="2"/>
              <a:buChar char="Ø"/>
            </a:pPr>
            <a:endParaRPr lang="en-US" dirty="0">
              <a:latin typeface="+mj-lt"/>
            </a:endParaRPr>
          </a:p>
          <a:p>
            <a:pPr>
              <a:buFont typeface="Wingdings" panose="05000000000000000000" pitchFamily="2" charset="2"/>
              <a:buChar char="§"/>
            </a:pPr>
            <a:r>
              <a:rPr lang="en-US" dirty="0">
                <a:latin typeface="+mj-lt"/>
              </a:rPr>
              <a:t>Students (juniors) that complete their 1-12 curriculum early and are taking advantage of advanced opportunities with dual-credit courses (college courses) can be included in the attendance roles, as they are still seniors.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Other Early Graduates</a:t>
            </a:r>
          </a:p>
        </p:txBody>
      </p:sp>
    </p:spTree>
    <p:extLst>
      <p:ext uri="{BB962C8B-B14F-4D97-AF65-F5344CB8AC3E}">
        <p14:creationId xmlns:p14="http://schemas.microsoft.com/office/powerpoint/2010/main" val="224619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838200" y="1348513"/>
            <a:ext cx="10515600" cy="4959076"/>
          </a:xfrm>
        </p:spPr>
        <p:txBody>
          <a:bodyPr>
            <a:normAutofit fontScale="85000" lnSpcReduction="20000"/>
          </a:bodyPr>
          <a:lstStyle/>
          <a:p>
            <a:pPr marL="0" indent="0">
              <a:buNone/>
            </a:pPr>
            <a:endParaRPr lang="en-US" dirty="0"/>
          </a:p>
          <a:p>
            <a:pPr lvl="1">
              <a:buFont typeface="Wingdings" panose="05000000000000000000" pitchFamily="2" charset="2"/>
              <a:buChar char="§"/>
            </a:pPr>
            <a:r>
              <a:rPr lang="en-US" dirty="0">
                <a:latin typeface="+mj-lt"/>
              </a:rPr>
              <a:t>F-1 Visa – </a:t>
            </a:r>
            <a:r>
              <a:rPr lang="en-US" dirty="0" err="1">
                <a:latin typeface="+mj-lt"/>
              </a:rPr>
              <a:t>onVisa</a:t>
            </a:r>
            <a:r>
              <a:rPr lang="en-US" dirty="0">
                <a:latin typeface="+mj-lt"/>
              </a:rPr>
              <a:t> is marked and excluded from ADA.</a:t>
            </a:r>
          </a:p>
          <a:p>
            <a:pPr lvl="2">
              <a:buFont typeface="Wingdings" panose="05000000000000000000" pitchFamily="2" charset="2"/>
              <a:buChar char="§"/>
            </a:pPr>
            <a:r>
              <a:rPr lang="en-US" dirty="0">
                <a:latin typeface="+mj-lt"/>
              </a:rPr>
              <a:t>F-1 students can only attend schools that have a SEVP certification with the Department of Homeland Security (DHS). These students are self-sponsored.</a:t>
            </a:r>
          </a:p>
          <a:p>
            <a:pPr lvl="2">
              <a:buFont typeface="Wingdings" panose="05000000000000000000" pitchFamily="2" charset="2"/>
              <a:buChar char="§"/>
            </a:pPr>
            <a:r>
              <a:rPr lang="en-US" dirty="0">
                <a:latin typeface="+mj-lt"/>
              </a:rPr>
              <a:t>F-1 students are issued a Form I-20</a:t>
            </a:r>
          </a:p>
          <a:p>
            <a:pPr marL="914400" lvl="2" indent="0">
              <a:buNone/>
            </a:pPr>
            <a:endParaRPr lang="en-US" dirty="0">
              <a:latin typeface="+mj-lt"/>
            </a:endParaRPr>
          </a:p>
          <a:p>
            <a:pPr lvl="1">
              <a:buFont typeface="Wingdings" panose="05000000000000000000" pitchFamily="2" charset="2"/>
              <a:buChar char="§"/>
            </a:pPr>
            <a:r>
              <a:rPr lang="en-US" dirty="0">
                <a:latin typeface="+mj-lt"/>
              </a:rPr>
              <a:t>J-1 Visa is for exchange visitors, including, but not limited to, foreign exchange students. These students have a sponsor and receive ADA.</a:t>
            </a:r>
          </a:p>
          <a:p>
            <a:pPr lvl="2">
              <a:buFont typeface="Wingdings" panose="05000000000000000000" pitchFamily="2" charset="2"/>
              <a:buChar char="§"/>
            </a:pPr>
            <a:r>
              <a:rPr lang="en-US" dirty="0">
                <a:latin typeface="+mj-lt"/>
              </a:rPr>
              <a:t>Foreign exchange students are identified in ISEE by their exit and entry codes:</a:t>
            </a:r>
          </a:p>
          <a:p>
            <a:pPr lvl="4">
              <a:buFont typeface="Wingdings" panose="05000000000000000000" pitchFamily="2" charset="2"/>
              <a:buChar char="§"/>
            </a:pPr>
            <a:r>
              <a:rPr lang="en-US" dirty="0">
                <a:latin typeface="+mj-lt"/>
              </a:rPr>
              <a:t>4A Foreign exchange entering</a:t>
            </a:r>
          </a:p>
          <a:p>
            <a:pPr lvl="4">
              <a:buFont typeface="Wingdings" panose="05000000000000000000" pitchFamily="2" charset="2"/>
              <a:buChar char="§"/>
            </a:pPr>
            <a:r>
              <a:rPr lang="en-US" dirty="0">
                <a:latin typeface="+mj-lt"/>
              </a:rPr>
              <a:t>5F  Foreign exchange exiting</a:t>
            </a:r>
          </a:p>
          <a:p>
            <a:pPr marL="1371600" lvl="3" indent="0">
              <a:buNone/>
            </a:pPr>
            <a:endParaRPr lang="en-US" dirty="0"/>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Foreign Students and Attendance</a:t>
            </a:r>
          </a:p>
        </p:txBody>
      </p:sp>
    </p:spTree>
    <p:extLst>
      <p:ext uri="{BB962C8B-B14F-4D97-AF65-F5344CB8AC3E}">
        <p14:creationId xmlns:p14="http://schemas.microsoft.com/office/powerpoint/2010/main" val="3439780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155700"/>
            <a:ext cx="10515600" cy="5240074"/>
          </a:xfrm>
        </p:spPr>
        <p:txBody>
          <a:bodyPr>
            <a:normAutofit fontScale="92500" lnSpcReduction="10000"/>
          </a:bodyPr>
          <a:lstStyle/>
          <a:p>
            <a:pPr lvl="0">
              <a:buFont typeface="Wingdings" panose="05000000000000000000" pitchFamily="2" charset="2"/>
              <a:buChar char="§"/>
            </a:pPr>
            <a:r>
              <a:rPr lang="en-US" sz="3100" dirty="0">
                <a:latin typeface="Calibri Light" panose="020F0302020204030204"/>
              </a:rPr>
              <a:t>Because enrollment and ADA drive funding through units, it is important to review the ISEE data for accuracy.  The most current information in these reports will be available approximately 1-2 days after each upload.</a:t>
            </a:r>
          </a:p>
          <a:p>
            <a:pPr lvl="0">
              <a:buFont typeface="Wingdings" panose="05000000000000000000" pitchFamily="2" charset="2"/>
              <a:buChar char="§"/>
            </a:pPr>
            <a:endParaRPr lang="en-US" sz="3100" dirty="0">
              <a:latin typeface="Calibri Light" panose="020F0302020204030204"/>
            </a:endParaRPr>
          </a:p>
          <a:p>
            <a:pPr lvl="1">
              <a:buFont typeface="Wingdings" panose="05000000000000000000" pitchFamily="2" charset="2"/>
              <a:buChar char="§"/>
            </a:pPr>
            <a:r>
              <a:rPr lang="en-US" sz="2800" dirty="0">
                <a:latin typeface="Calibri Light" panose="020F0302020204030204"/>
              </a:rPr>
              <a:t>The following reports will help:</a:t>
            </a:r>
          </a:p>
          <a:p>
            <a:pPr lvl="2">
              <a:buFont typeface="Wingdings" panose="05000000000000000000" pitchFamily="2" charset="2"/>
              <a:buChar char="§"/>
            </a:pPr>
            <a:r>
              <a:rPr lang="en-US" sz="2500" b="1" dirty="0">
                <a:latin typeface="Calibri Light" panose="020F0302020204030204"/>
              </a:rPr>
              <a:t>Current Year Support Unit Calculation</a:t>
            </a:r>
          </a:p>
          <a:p>
            <a:pPr lvl="2">
              <a:buFont typeface="Wingdings" panose="05000000000000000000" pitchFamily="2" charset="2"/>
              <a:buChar char="§"/>
            </a:pPr>
            <a:r>
              <a:rPr lang="en-US" sz="2500" dirty="0">
                <a:latin typeface="Calibri Light" panose="020F0302020204030204"/>
              </a:rPr>
              <a:t>Building Report</a:t>
            </a:r>
          </a:p>
          <a:p>
            <a:pPr lvl="2">
              <a:buFont typeface="Wingdings" panose="05000000000000000000" pitchFamily="2" charset="2"/>
              <a:buChar char="§"/>
            </a:pPr>
            <a:r>
              <a:rPr lang="en-US" sz="2500" dirty="0">
                <a:latin typeface="Calibri Light" panose="020F0302020204030204"/>
              </a:rPr>
              <a:t>District Wide</a:t>
            </a:r>
          </a:p>
          <a:p>
            <a:pPr lvl="2">
              <a:buFont typeface="Wingdings" panose="05000000000000000000" pitchFamily="2" charset="2"/>
              <a:buChar char="§"/>
            </a:pPr>
            <a:r>
              <a:rPr lang="en-US" sz="2500" b="1" dirty="0">
                <a:latin typeface="Calibri Light" panose="020F0302020204030204"/>
              </a:rPr>
              <a:t>Net Enrollment Report</a:t>
            </a:r>
          </a:p>
          <a:p>
            <a:pPr lvl="2">
              <a:buFont typeface="Wingdings" panose="05000000000000000000" pitchFamily="2" charset="2"/>
              <a:buChar char="§"/>
            </a:pPr>
            <a:r>
              <a:rPr lang="en-US" sz="2500" b="1" dirty="0">
                <a:latin typeface="Calibri Light" panose="020F0302020204030204"/>
              </a:rPr>
              <a:t>Aggregated Attendance Detail Report</a:t>
            </a:r>
          </a:p>
          <a:p>
            <a:pPr lvl="2">
              <a:buFont typeface="Wingdings" panose="05000000000000000000" pitchFamily="2" charset="2"/>
              <a:buChar char="§"/>
            </a:pPr>
            <a:r>
              <a:rPr lang="en-US" sz="2500" dirty="0">
                <a:latin typeface="Calibri Light" panose="020F0302020204030204"/>
              </a:rPr>
              <a:t>Allocated Enrollment</a:t>
            </a:r>
          </a:p>
          <a:p>
            <a:pPr lvl="2">
              <a:buFont typeface="Wingdings" panose="05000000000000000000" pitchFamily="2" charset="2"/>
              <a:buChar char="§"/>
            </a:pPr>
            <a:r>
              <a:rPr lang="en-US" sz="2500" b="1" dirty="0">
                <a:latin typeface="Calibri Light" panose="020F0302020204030204"/>
              </a:rPr>
              <a:t>Greater than One ADA</a:t>
            </a:r>
          </a:p>
          <a:p>
            <a:pPr lvl="2">
              <a:buFont typeface="Wingdings" panose="05000000000000000000" pitchFamily="2" charset="2"/>
              <a:buChar char="§"/>
            </a:pPr>
            <a:r>
              <a:rPr lang="en-US" sz="2500" dirty="0">
                <a:latin typeface="Calibri Light" panose="020F0302020204030204"/>
              </a:rPr>
              <a:t>Best 28 (end of the year)</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ISEE Balancing Reports</a:t>
            </a:r>
          </a:p>
        </p:txBody>
      </p:sp>
    </p:spTree>
    <p:extLst>
      <p:ext uri="{BB962C8B-B14F-4D97-AF65-F5344CB8AC3E}">
        <p14:creationId xmlns:p14="http://schemas.microsoft.com/office/powerpoint/2010/main" val="378314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3" y="1340124"/>
            <a:ext cx="11369769" cy="5055650"/>
          </a:xfrm>
        </p:spPr>
        <p:txBody>
          <a:bodyPr>
            <a:normAutofit fontScale="40000" lnSpcReduction="20000"/>
          </a:bodyPr>
          <a:lstStyle/>
          <a:p>
            <a:pPr>
              <a:spcAft>
                <a:spcPts val="1200"/>
              </a:spcAft>
              <a:buFont typeface="Wingdings" panose="05000000000000000000" pitchFamily="2" charset="2"/>
              <a:buChar char="§"/>
            </a:pPr>
            <a:r>
              <a:rPr lang="en-US" sz="5100" b="1" dirty="0"/>
              <a:t>Enrollment drives attendance</a:t>
            </a:r>
          </a:p>
          <a:p>
            <a:pPr>
              <a:spcAft>
                <a:spcPts val="1200"/>
              </a:spcAft>
              <a:buFont typeface="Wingdings" panose="05000000000000000000" pitchFamily="2" charset="2"/>
              <a:buChar char="§"/>
            </a:pPr>
            <a:r>
              <a:rPr lang="en-US" sz="4200" dirty="0"/>
              <a:t>ADA (Average Daily Attendance) = Support Units</a:t>
            </a:r>
          </a:p>
          <a:p>
            <a:pPr lvl="1">
              <a:spcAft>
                <a:spcPts val="1200"/>
              </a:spcAft>
              <a:buFont typeface="Wingdings" panose="05000000000000000000" pitchFamily="2" charset="2"/>
              <a:buChar char="§"/>
            </a:pPr>
            <a:r>
              <a:rPr lang="en-US" sz="4200" dirty="0"/>
              <a:t>One Unit is approximately one classroom</a:t>
            </a:r>
          </a:p>
          <a:p>
            <a:pPr>
              <a:spcAft>
                <a:spcPts val="1200"/>
              </a:spcAft>
              <a:buFont typeface="Wingdings" panose="05000000000000000000" pitchFamily="2" charset="2"/>
              <a:buChar char="§"/>
            </a:pPr>
            <a:r>
              <a:rPr lang="en-US" sz="4200" dirty="0"/>
              <a:t>Units drive funding</a:t>
            </a:r>
          </a:p>
          <a:p>
            <a:pPr lvl="1">
              <a:spcAft>
                <a:spcPts val="1200"/>
              </a:spcAft>
              <a:buFont typeface="Wingdings" panose="05000000000000000000" pitchFamily="2" charset="2"/>
              <a:buChar char="§"/>
            </a:pPr>
            <a:r>
              <a:rPr lang="en-US" sz="4200" dirty="0"/>
              <a:t>The majority of your State funding is based on Midterm Reporting Period information:</a:t>
            </a:r>
          </a:p>
          <a:p>
            <a:pPr lvl="3">
              <a:spcAft>
                <a:spcPts val="1200"/>
              </a:spcAft>
              <a:buFont typeface="Wingdings" panose="05000000000000000000" pitchFamily="2" charset="2"/>
              <a:buChar char="§"/>
            </a:pPr>
            <a:r>
              <a:rPr lang="en-US" sz="4200" dirty="0"/>
              <a:t>First day of school to/including first Friday in November</a:t>
            </a:r>
          </a:p>
          <a:p>
            <a:pPr lvl="4">
              <a:spcAft>
                <a:spcPts val="1200"/>
              </a:spcAft>
              <a:buFont typeface="Wingdings" panose="05000000000000000000" pitchFamily="2" charset="2"/>
              <a:buChar char="§"/>
            </a:pPr>
            <a:r>
              <a:rPr lang="en-US" sz="4200" b="1" dirty="0"/>
              <a:t>Important Note: </a:t>
            </a:r>
            <a:r>
              <a:rPr lang="en-US" sz="4200" dirty="0"/>
              <a:t>Students added after the first Friday in November will not be included in the majority of your funding.  Subsequent uploads (March, May, June) will not change the Units unless the Midterm information changes.  </a:t>
            </a:r>
          </a:p>
          <a:p>
            <a:pPr lvl="3">
              <a:spcAft>
                <a:spcPts val="1200"/>
              </a:spcAft>
              <a:buFont typeface="Wingdings" panose="05000000000000000000" pitchFamily="2" charset="2"/>
              <a:buChar char="§"/>
            </a:pPr>
            <a:r>
              <a:rPr lang="en-US" sz="4200" dirty="0"/>
              <a:t>Salary Benefit Apportionment Calculation is based on these Units from the Midterm timeframe</a:t>
            </a:r>
          </a:p>
          <a:p>
            <a:pPr>
              <a:spcAft>
                <a:spcPts val="1200"/>
              </a:spcAft>
              <a:buFont typeface="Wingdings" panose="05000000000000000000" pitchFamily="2" charset="2"/>
              <a:buChar char="§"/>
            </a:pPr>
            <a:r>
              <a:rPr lang="en-US" sz="4200" dirty="0"/>
              <a:t>Discretionary – Operational Funding</a:t>
            </a:r>
          </a:p>
          <a:p>
            <a:pPr lvl="1">
              <a:spcAft>
                <a:spcPts val="1200"/>
              </a:spcAft>
              <a:buFont typeface="Wingdings" panose="05000000000000000000" pitchFamily="2" charset="2"/>
              <a:buChar char="§"/>
            </a:pPr>
            <a:r>
              <a:rPr lang="en-US" sz="4200" dirty="0"/>
              <a:t>Best 28 weeks – This July payment does include students enrolled throughout the year however it does not change your SBA Units unless you grow significantly. (IC 33-1004).</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School Funding</a:t>
            </a:r>
          </a:p>
        </p:txBody>
      </p:sp>
    </p:spTree>
    <p:extLst>
      <p:ext uri="{BB962C8B-B14F-4D97-AF65-F5344CB8AC3E}">
        <p14:creationId xmlns:p14="http://schemas.microsoft.com/office/powerpoint/2010/main" val="95440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827902"/>
          </a:xfrm>
        </p:spPr>
        <p:txBody>
          <a:bodyPr>
            <a:normAutofit/>
          </a:bodyPr>
          <a:lstStyle/>
          <a:p>
            <a:r>
              <a:rPr lang="en-US" u="sng" dirty="0">
                <a:latin typeface="+mn-lt"/>
              </a:rPr>
              <a:t>Accessing reports from the SDE</a:t>
            </a:r>
          </a:p>
        </p:txBody>
      </p:sp>
      <p:sp>
        <p:nvSpPr>
          <p:cNvPr id="3" name="Slide Number Placeholder 2"/>
          <p:cNvSpPr>
            <a:spLocks noGrp="1"/>
          </p:cNvSpPr>
          <p:nvPr>
            <p:ph type="sldNum" sz="quarter" idx="12"/>
          </p:nvPr>
        </p:nvSpPr>
        <p:spPr/>
        <p:txBody>
          <a:bodyPr/>
          <a:lstStyle/>
          <a:p>
            <a:r>
              <a:rPr lang="en-US" dirty="0"/>
              <a:t> Charter School Attendance | </a:t>
            </a:r>
            <a:fld id="{C26AAFF7-C4D7-4A72-B8FA-A17532192431}" type="slidenum">
              <a:rPr lang="en-US" smtClean="0"/>
              <a:pPr/>
              <a:t>30</a:t>
            </a:fld>
            <a:endParaRPr lang="en-US" dirty="0"/>
          </a:p>
        </p:txBody>
      </p:sp>
      <p:sp>
        <p:nvSpPr>
          <p:cNvPr id="5" name="Right Arrow 4" descr="Arrow showing ISEE" title="Arrow"/>
          <p:cNvSpPr/>
          <p:nvPr/>
        </p:nvSpPr>
        <p:spPr>
          <a:xfrm>
            <a:off x="667265" y="4621427"/>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w to get to the ISEE portal">
            <a:extLst>
              <a:ext uri="{FF2B5EF4-FFF2-40B4-BE49-F238E27FC236}">
                <a16:creationId xmlns:a16="http://schemas.microsoft.com/office/drawing/2014/main" id="{45B9386C-9FA3-4C54-9773-EADC9306BC8B}"/>
              </a:ext>
            </a:extLst>
          </p:cNvPr>
          <p:cNvPicPr>
            <a:picLocks noChangeAspect="1"/>
          </p:cNvPicPr>
          <p:nvPr/>
        </p:nvPicPr>
        <p:blipFill>
          <a:blip r:embed="rId2"/>
          <a:stretch>
            <a:fillRect/>
          </a:stretch>
        </p:blipFill>
        <p:spPr>
          <a:xfrm>
            <a:off x="1645673" y="1040130"/>
            <a:ext cx="9212580" cy="4951207"/>
          </a:xfrm>
          <a:prstGeom prst="rect">
            <a:avLst/>
          </a:prstGeom>
        </p:spPr>
      </p:pic>
    </p:spTree>
    <p:extLst>
      <p:ext uri="{BB962C8B-B14F-4D97-AF65-F5344CB8AC3E}">
        <p14:creationId xmlns:p14="http://schemas.microsoft.com/office/powerpoint/2010/main" val="3557940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593124"/>
          </a:xfrm>
        </p:spPr>
        <p:txBody>
          <a:bodyPr>
            <a:normAutofit fontScale="90000"/>
          </a:bodyPr>
          <a:lstStyle/>
          <a:p>
            <a:r>
              <a:rPr lang="en-US" u="sng" dirty="0"/>
              <a:t>Idaho State Board of Education Applications Portal</a:t>
            </a:r>
          </a:p>
        </p:txBody>
      </p:sp>
      <p:sp>
        <p:nvSpPr>
          <p:cNvPr id="3" name="Slide Number Placeholder 2"/>
          <p:cNvSpPr>
            <a:spLocks noGrp="1"/>
          </p:cNvSpPr>
          <p:nvPr>
            <p:ph type="sldNum" sz="quarter" idx="12"/>
          </p:nvPr>
        </p:nvSpPr>
        <p:spPr/>
        <p:txBody>
          <a:bodyPr/>
          <a:lstStyle/>
          <a:p>
            <a:r>
              <a:rPr lang="en-US" dirty="0"/>
              <a:t> Charter School Attendance | </a:t>
            </a:r>
            <a:fld id="{C26AAFF7-C4D7-4A72-B8FA-A17532192431}" type="slidenum">
              <a:rPr lang="en-US" smtClean="0"/>
              <a:pPr/>
              <a:t>31</a:t>
            </a:fld>
            <a:endParaRPr lang="en-US" dirty="0"/>
          </a:p>
        </p:txBody>
      </p:sp>
      <p:sp>
        <p:nvSpPr>
          <p:cNvPr id="5" name="Left Arrow 4" descr="Arrow for portal" title="Arrow "/>
          <p:cNvSpPr/>
          <p:nvPr/>
        </p:nvSpPr>
        <p:spPr>
          <a:xfrm>
            <a:off x="9866932" y="5911142"/>
            <a:ext cx="978408"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e navigated to the State Board of Ed page for ISEE">
            <a:extLst>
              <a:ext uri="{FF2B5EF4-FFF2-40B4-BE49-F238E27FC236}">
                <a16:creationId xmlns:a16="http://schemas.microsoft.com/office/drawing/2014/main" id="{44427B5A-DC2D-448D-8786-E18B62AA30DB}"/>
              </a:ext>
            </a:extLst>
          </p:cNvPr>
          <p:cNvPicPr/>
          <p:nvPr/>
        </p:nvPicPr>
        <p:blipFill>
          <a:blip r:embed="rId3"/>
          <a:stretch>
            <a:fillRect/>
          </a:stretch>
        </p:blipFill>
        <p:spPr>
          <a:xfrm>
            <a:off x="2320290" y="731520"/>
            <a:ext cx="7475220" cy="5756175"/>
          </a:xfrm>
          <a:prstGeom prst="rect">
            <a:avLst/>
          </a:prstGeom>
        </p:spPr>
      </p:pic>
    </p:spTree>
    <p:extLst>
      <p:ext uri="{BB962C8B-B14F-4D97-AF65-F5344CB8AC3E}">
        <p14:creationId xmlns:p14="http://schemas.microsoft.com/office/powerpoint/2010/main" val="2757848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580768"/>
          </a:xfrm>
        </p:spPr>
        <p:txBody>
          <a:bodyPr>
            <a:normAutofit fontScale="90000"/>
          </a:bodyPr>
          <a:lstStyle/>
          <a:p>
            <a:r>
              <a:rPr lang="en-US" u="sng" dirty="0"/>
              <a:t>Reports – Attend/Enroll</a:t>
            </a:r>
          </a:p>
        </p:txBody>
      </p:sp>
      <p:sp>
        <p:nvSpPr>
          <p:cNvPr id="3" name="Slide Number Placeholder 2"/>
          <p:cNvSpPr>
            <a:spLocks noGrp="1"/>
          </p:cNvSpPr>
          <p:nvPr>
            <p:ph type="sldNum" sz="quarter" idx="12"/>
          </p:nvPr>
        </p:nvSpPr>
        <p:spPr/>
        <p:txBody>
          <a:bodyPr/>
          <a:lstStyle/>
          <a:p>
            <a:r>
              <a:rPr lang="en-US" dirty="0"/>
              <a:t>Charter School Attendance | </a:t>
            </a:r>
            <a:fld id="{C26AAFF7-C4D7-4A72-B8FA-A17532192431}" type="slidenum">
              <a:rPr lang="en-US" smtClean="0"/>
              <a:pPr/>
              <a:t>32</a:t>
            </a:fld>
            <a:endParaRPr lang="en-US" dirty="0"/>
          </a:p>
        </p:txBody>
      </p:sp>
      <p:pic>
        <p:nvPicPr>
          <p:cNvPr id="6" name="Picture 5" descr="Show the portals to access in ISEE">
            <a:extLst>
              <a:ext uri="{FF2B5EF4-FFF2-40B4-BE49-F238E27FC236}">
                <a16:creationId xmlns:a16="http://schemas.microsoft.com/office/drawing/2014/main" id="{736B1E91-5EB6-4500-9C2B-7D147CB00512}"/>
              </a:ext>
            </a:extLst>
          </p:cNvPr>
          <p:cNvPicPr>
            <a:picLocks noChangeAspect="1"/>
          </p:cNvPicPr>
          <p:nvPr/>
        </p:nvPicPr>
        <p:blipFill>
          <a:blip r:embed="rId3"/>
          <a:stretch>
            <a:fillRect/>
          </a:stretch>
        </p:blipFill>
        <p:spPr>
          <a:xfrm>
            <a:off x="775545" y="580769"/>
            <a:ext cx="10640910" cy="5815006"/>
          </a:xfrm>
          <a:prstGeom prst="rect">
            <a:avLst/>
          </a:prstGeom>
        </p:spPr>
      </p:pic>
      <p:sp>
        <p:nvSpPr>
          <p:cNvPr id="7" name="Oval 6" descr="Circles the DTT portal">
            <a:extLst>
              <a:ext uri="{FF2B5EF4-FFF2-40B4-BE49-F238E27FC236}">
                <a16:creationId xmlns:a16="http://schemas.microsoft.com/office/drawing/2014/main" id="{D44CEB33-1F9F-4909-B500-FC21B8DA25B3}"/>
              </a:ext>
            </a:extLst>
          </p:cNvPr>
          <p:cNvSpPr/>
          <p:nvPr/>
        </p:nvSpPr>
        <p:spPr>
          <a:xfrm>
            <a:off x="8675370" y="462225"/>
            <a:ext cx="3063240" cy="2212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Oval 7" descr="Circles the Attend/Enrollment reports">
            <a:extLst>
              <a:ext uri="{FF2B5EF4-FFF2-40B4-BE49-F238E27FC236}">
                <a16:creationId xmlns:a16="http://schemas.microsoft.com/office/drawing/2014/main" id="{3FB41D16-9EF7-4E60-B299-AAB2F00ADB98}"/>
              </a:ext>
            </a:extLst>
          </p:cNvPr>
          <p:cNvSpPr/>
          <p:nvPr/>
        </p:nvSpPr>
        <p:spPr>
          <a:xfrm>
            <a:off x="8858250" y="4301923"/>
            <a:ext cx="2960370" cy="209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66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0"/>
            <a:ext cx="10515600" cy="568411"/>
          </a:xfrm>
        </p:spPr>
        <p:txBody>
          <a:bodyPr>
            <a:normAutofit fontScale="90000"/>
          </a:bodyPr>
          <a:lstStyle/>
          <a:p>
            <a:r>
              <a:rPr lang="en-US" u="sng" dirty="0"/>
              <a:t>List of Reports </a:t>
            </a:r>
          </a:p>
        </p:txBody>
      </p:sp>
      <p:sp>
        <p:nvSpPr>
          <p:cNvPr id="3" name="Slide Number Placeholder 2"/>
          <p:cNvSpPr>
            <a:spLocks noGrp="1"/>
          </p:cNvSpPr>
          <p:nvPr>
            <p:ph type="sldNum" sz="quarter" idx="12"/>
          </p:nvPr>
        </p:nvSpPr>
        <p:spPr/>
        <p:txBody>
          <a:bodyPr/>
          <a:lstStyle/>
          <a:p>
            <a:r>
              <a:rPr lang="en-US" dirty="0"/>
              <a:t> Charter School Attendance | </a:t>
            </a:r>
            <a:fld id="{C26AAFF7-C4D7-4A72-B8FA-A17532192431}" type="slidenum">
              <a:rPr lang="en-US" smtClean="0"/>
              <a:pPr/>
              <a:t>33</a:t>
            </a:fld>
            <a:endParaRPr lang="en-US" dirty="0"/>
          </a:p>
        </p:txBody>
      </p:sp>
      <p:pic>
        <p:nvPicPr>
          <p:cNvPr id="4" name="Picture 3" descr="Reports list" title="Reports list"/>
          <p:cNvPicPr>
            <a:picLocks noChangeAspect="1"/>
          </p:cNvPicPr>
          <p:nvPr/>
        </p:nvPicPr>
        <p:blipFill>
          <a:blip r:embed="rId3"/>
          <a:stretch>
            <a:fillRect/>
          </a:stretch>
        </p:blipFill>
        <p:spPr>
          <a:xfrm>
            <a:off x="199768" y="568411"/>
            <a:ext cx="11774094" cy="5827363"/>
          </a:xfrm>
          <a:prstGeom prst="rect">
            <a:avLst/>
          </a:prstGeom>
        </p:spPr>
      </p:pic>
    </p:spTree>
    <p:extLst>
      <p:ext uri="{BB962C8B-B14F-4D97-AF65-F5344CB8AC3E}">
        <p14:creationId xmlns:p14="http://schemas.microsoft.com/office/powerpoint/2010/main" val="393890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 Attendance and Enrollment | </a:t>
            </a:r>
            <a:fld id="{C26AAFF7-C4D7-4A72-B8FA-A17532192431}" type="slidenum">
              <a:rPr lang="en-US" smtClean="0"/>
              <a:pPr/>
              <a:t>34</a:t>
            </a:fld>
            <a:endParaRPr lang="en-US" dirty="0"/>
          </a:p>
        </p:txBody>
      </p:sp>
      <p:sp>
        <p:nvSpPr>
          <p:cNvPr id="4" name="Title 3"/>
          <p:cNvSpPr>
            <a:spLocks noGrp="1"/>
          </p:cNvSpPr>
          <p:nvPr>
            <p:ph type="title"/>
          </p:nvPr>
        </p:nvSpPr>
        <p:spPr>
          <a:xfrm>
            <a:off x="949295" y="1"/>
            <a:ext cx="10515600" cy="716692"/>
          </a:xfrm>
        </p:spPr>
        <p:txBody>
          <a:bodyPr/>
          <a:lstStyle/>
          <a:p>
            <a:r>
              <a:rPr lang="en-US" dirty="0"/>
              <a:t>Current Year Support Unit</a:t>
            </a:r>
          </a:p>
        </p:txBody>
      </p:sp>
      <p:pic>
        <p:nvPicPr>
          <p:cNvPr id="6" name="Picture 5" title="Current Year Support Unit sheet"/>
          <p:cNvPicPr>
            <a:picLocks noChangeAspect="1"/>
          </p:cNvPicPr>
          <p:nvPr/>
        </p:nvPicPr>
        <p:blipFill>
          <a:blip r:embed="rId2"/>
          <a:stretch>
            <a:fillRect/>
          </a:stretch>
        </p:blipFill>
        <p:spPr>
          <a:xfrm>
            <a:off x="158496" y="524256"/>
            <a:ext cx="11815366" cy="5871518"/>
          </a:xfrm>
          <a:prstGeom prst="rect">
            <a:avLst/>
          </a:prstGeom>
        </p:spPr>
      </p:pic>
      <p:sp>
        <p:nvSpPr>
          <p:cNvPr id="7" name="Oval 6" title="Highlights units"/>
          <p:cNvSpPr/>
          <p:nvPr/>
        </p:nvSpPr>
        <p:spPr>
          <a:xfrm>
            <a:off x="3108960" y="1743456"/>
            <a:ext cx="8534400" cy="14020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9" name="Oval 8" title="Highlights exceptional ada"/>
          <p:cNvSpPr/>
          <p:nvPr/>
        </p:nvSpPr>
        <p:spPr>
          <a:xfrm>
            <a:off x="8034528" y="3145536"/>
            <a:ext cx="1196134" cy="804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title="Highlights unit totals"/>
          <p:cNvSpPr/>
          <p:nvPr/>
        </p:nvSpPr>
        <p:spPr>
          <a:xfrm>
            <a:off x="10070592" y="3547872"/>
            <a:ext cx="1048512" cy="804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1" name="Oval 10" title="Highlights ADA"/>
          <p:cNvSpPr/>
          <p:nvPr/>
        </p:nvSpPr>
        <p:spPr>
          <a:xfrm>
            <a:off x="10607041" y="5766816"/>
            <a:ext cx="857854" cy="377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603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731520"/>
          </a:xfrm>
        </p:spPr>
        <p:txBody>
          <a:bodyPr/>
          <a:lstStyle/>
          <a:p>
            <a:r>
              <a:rPr lang="en-US" dirty="0"/>
              <a:t>Current Year Support Unit with Tracks</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35</a:t>
            </a:fld>
            <a:endParaRPr lang="en-US" dirty="0"/>
          </a:p>
        </p:txBody>
      </p:sp>
      <p:pic>
        <p:nvPicPr>
          <p:cNvPr id="5" name="Picture 4" title="Track Support Unit sheet"/>
          <p:cNvPicPr>
            <a:picLocks noChangeAspect="1"/>
          </p:cNvPicPr>
          <p:nvPr/>
        </p:nvPicPr>
        <p:blipFill>
          <a:blip r:embed="rId3"/>
          <a:stretch>
            <a:fillRect/>
          </a:stretch>
        </p:blipFill>
        <p:spPr>
          <a:xfrm>
            <a:off x="134112" y="621791"/>
            <a:ext cx="11948160" cy="5888737"/>
          </a:xfrm>
          <a:prstGeom prst="rect">
            <a:avLst/>
          </a:prstGeom>
        </p:spPr>
      </p:pic>
      <p:sp>
        <p:nvSpPr>
          <p:cNvPr id="6" name="Oval 5" title="Highlighing Tracks"/>
          <p:cNvSpPr/>
          <p:nvPr/>
        </p:nvSpPr>
        <p:spPr>
          <a:xfrm>
            <a:off x="-109728" y="1853184"/>
            <a:ext cx="8180832" cy="3791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15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536447"/>
          </a:xfrm>
        </p:spPr>
        <p:txBody>
          <a:bodyPr>
            <a:normAutofit fontScale="90000"/>
          </a:bodyPr>
          <a:lstStyle/>
          <a:p>
            <a:r>
              <a:rPr lang="en-US" dirty="0"/>
              <a:t>ADA and Grade Grouping</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36</a:t>
            </a:fld>
            <a:endParaRPr lang="en-US" dirty="0"/>
          </a:p>
        </p:txBody>
      </p:sp>
      <p:pic>
        <p:nvPicPr>
          <p:cNvPr id="9" name="Picture 8" descr="Shows ADA and Tract schools" title="ADA and Grade groupings"/>
          <p:cNvPicPr>
            <a:picLocks noChangeAspect="1"/>
          </p:cNvPicPr>
          <p:nvPr/>
        </p:nvPicPr>
        <p:blipFill>
          <a:blip r:embed="rId2"/>
          <a:stretch>
            <a:fillRect/>
          </a:stretch>
        </p:blipFill>
        <p:spPr>
          <a:xfrm>
            <a:off x="463296" y="438911"/>
            <a:ext cx="11001599" cy="5956863"/>
          </a:xfrm>
          <a:prstGeom prst="rect">
            <a:avLst/>
          </a:prstGeom>
        </p:spPr>
      </p:pic>
    </p:spTree>
    <p:extLst>
      <p:ext uri="{BB962C8B-B14F-4D97-AF65-F5344CB8AC3E}">
        <p14:creationId xmlns:p14="http://schemas.microsoft.com/office/powerpoint/2010/main" val="374451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654908"/>
          </a:xfrm>
        </p:spPr>
        <p:txBody>
          <a:bodyPr/>
          <a:lstStyle/>
          <a:p>
            <a:r>
              <a:rPr lang="en-US" dirty="0"/>
              <a:t>Net Enrollment</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37</a:t>
            </a:fld>
            <a:endParaRPr lang="en-US" dirty="0"/>
          </a:p>
        </p:txBody>
      </p:sp>
      <p:pic>
        <p:nvPicPr>
          <p:cNvPr id="7" name="Picture 6" title="Net Enrollment "/>
          <p:cNvPicPr>
            <a:picLocks noChangeAspect="1"/>
          </p:cNvPicPr>
          <p:nvPr/>
        </p:nvPicPr>
        <p:blipFill>
          <a:blip r:embed="rId3"/>
          <a:stretch>
            <a:fillRect/>
          </a:stretch>
        </p:blipFill>
        <p:spPr>
          <a:xfrm>
            <a:off x="109728" y="548640"/>
            <a:ext cx="11972544" cy="5847134"/>
          </a:xfrm>
          <a:prstGeom prst="rect">
            <a:avLst/>
          </a:prstGeom>
        </p:spPr>
      </p:pic>
    </p:spTree>
    <p:extLst>
      <p:ext uri="{BB962C8B-B14F-4D97-AF65-F5344CB8AC3E}">
        <p14:creationId xmlns:p14="http://schemas.microsoft.com/office/powerpoint/2010/main" val="228871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0"/>
            <a:ext cx="10515600" cy="630195"/>
          </a:xfrm>
        </p:spPr>
        <p:txBody>
          <a:bodyPr>
            <a:normAutofit fontScale="90000"/>
          </a:bodyPr>
          <a:lstStyle/>
          <a:p>
            <a:r>
              <a:rPr lang="en-US" dirty="0"/>
              <a:t>Building Level</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38</a:t>
            </a:fld>
            <a:endParaRPr lang="en-US" dirty="0"/>
          </a:p>
        </p:txBody>
      </p:sp>
      <p:pic>
        <p:nvPicPr>
          <p:cNvPr id="5" name="Picture 4" title="Building Level report"/>
          <p:cNvPicPr>
            <a:picLocks noChangeAspect="1"/>
          </p:cNvPicPr>
          <p:nvPr/>
        </p:nvPicPr>
        <p:blipFill>
          <a:blip r:embed="rId2"/>
          <a:stretch>
            <a:fillRect/>
          </a:stretch>
        </p:blipFill>
        <p:spPr>
          <a:xfrm>
            <a:off x="243840" y="512064"/>
            <a:ext cx="11606784" cy="5883710"/>
          </a:xfrm>
          <a:prstGeom prst="rect">
            <a:avLst/>
          </a:prstGeom>
        </p:spPr>
      </p:pic>
      <p:sp>
        <p:nvSpPr>
          <p:cNvPr id="6" name="Oval 5" title="Shows low attendance week"/>
          <p:cNvSpPr/>
          <p:nvPr/>
        </p:nvSpPr>
        <p:spPr>
          <a:xfrm>
            <a:off x="353568" y="5303520"/>
            <a:ext cx="11375136" cy="377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70976" y="1548384"/>
            <a:ext cx="3279648" cy="646331"/>
          </a:xfrm>
          <a:prstGeom prst="rect">
            <a:avLst/>
          </a:prstGeom>
          <a:noFill/>
        </p:spPr>
        <p:txBody>
          <a:bodyPr wrap="square" rtlCol="0">
            <a:spAutoFit/>
          </a:bodyPr>
          <a:lstStyle/>
          <a:p>
            <a:r>
              <a:rPr lang="en-US" dirty="0">
                <a:solidFill>
                  <a:srgbClr val="FF0000"/>
                </a:solidFill>
              </a:rPr>
              <a:t>Low week of attendance compared to other “like” weeks</a:t>
            </a:r>
          </a:p>
        </p:txBody>
      </p:sp>
    </p:spTree>
    <p:extLst>
      <p:ext uri="{BB962C8B-B14F-4D97-AF65-F5344CB8AC3E}">
        <p14:creationId xmlns:p14="http://schemas.microsoft.com/office/powerpoint/2010/main" val="2106701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515600" cy="679622"/>
          </a:xfrm>
        </p:spPr>
        <p:txBody>
          <a:bodyPr/>
          <a:lstStyle/>
          <a:p>
            <a:r>
              <a:rPr lang="en-US" dirty="0"/>
              <a:t>Aggregated Attendance Detail</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39</a:t>
            </a:fld>
            <a:endParaRPr lang="en-US" dirty="0"/>
          </a:p>
        </p:txBody>
      </p:sp>
      <p:pic>
        <p:nvPicPr>
          <p:cNvPr id="7" name="Picture 6" title="Aggregate attendance report"/>
          <p:cNvPicPr>
            <a:picLocks noChangeAspect="1"/>
          </p:cNvPicPr>
          <p:nvPr/>
        </p:nvPicPr>
        <p:blipFill>
          <a:blip r:embed="rId3"/>
          <a:stretch>
            <a:fillRect/>
          </a:stretch>
        </p:blipFill>
        <p:spPr>
          <a:xfrm>
            <a:off x="134112" y="560831"/>
            <a:ext cx="11948160" cy="5834943"/>
          </a:xfrm>
          <a:prstGeom prst="rect">
            <a:avLst/>
          </a:prstGeom>
        </p:spPr>
      </p:pic>
    </p:spTree>
    <p:extLst>
      <p:ext uri="{BB962C8B-B14F-4D97-AF65-F5344CB8AC3E}">
        <p14:creationId xmlns:p14="http://schemas.microsoft.com/office/powerpoint/2010/main" val="88112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noProof="0"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5" y="1340124"/>
            <a:ext cx="11369768" cy="4946376"/>
          </a:xfrm>
        </p:spPr>
        <p:txBody>
          <a:bodyPr>
            <a:normAutofit fontScale="55000" lnSpcReduction="20000"/>
          </a:bodyPr>
          <a:lstStyle/>
          <a:p>
            <a:pPr>
              <a:spcAft>
                <a:spcPts val="600"/>
              </a:spcAft>
              <a:buFont typeface="Wingdings" panose="05000000000000000000" pitchFamily="2" charset="2"/>
              <a:buChar char="§"/>
            </a:pPr>
            <a:r>
              <a:rPr lang="en-US" dirty="0"/>
              <a:t>The ADA divided by a Divisor = Support Unit</a:t>
            </a:r>
          </a:p>
          <a:p>
            <a:pPr>
              <a:spcAft>
                <a:spcPts val="600"/>
              </a:spcAft>
              <a:buFont typeface="Wingdings" panose="05000000000000000000" pitchFamily="2" charset="2"/>
              <a:buChar char="§"/>
            </a:pPr>
            <a:endParaRPr lang="en-US" dirty="0"/>
          </a:p>
          <a:p>
            <a:pPr lvl="1">
              <a:spcAft>
                <a:spcPts val="600"/>
              </a:spcAft>
              <a:buFont typeface="Wingdings" panose="05000000000000000000" pitchFamily="2" charset="2"/>
              <a:buChar char="§"/>
            </a:pPr>
            <a:r>
              <a:rPr lang="en-US" dirty="0"/>
              <a:t>Unit Calculation Table (IC 33-1002)</a:t>
            </a:r>
          </a:p>
          <a:p>
            <a:pPr lvl="2">
              <a:spcAft>
                <a:spcPts val="600"/>
              </a:spcAft>
              <a:buFont typeface="Wingdings" panose="05000000000000000000" pitchFamily="2" charset="2"/>
              <a:buChar char="§"/>
            </a:pPr>
            <a:r>
              <a:rPr lang="en-US" dirty="0"/>
              <a:t>A divisor takes the size of the District/Charter (ADA) per grade grouping into consideration:</a:t>
            </a:r>
          </a:p>
          <a:p>
            <a:pPr lvl="3">
              <a:spcAft>
                <a:spcPts val="600"/>
              </a:spcAft>
              <a:buFont typeface="Wingdings" panose="05000000000000000000" pitchFamily="2" charset="2"/>
              <a:buChar char="§"/>
            </a:pPr>
            <a:r>
              <a:rPr lang="en-US" sz="3100" dirty="0"/>
              <a:t>Kindergarten</a:t>
            </a:r>
          </a:p>
          <a:p>
            <a:pPr lvl="3">
              <a:spcAft>
                <a:spcPts val="600"/>
              </a:spcAft>
              <a:buFont typeface="Wingdings" panose="05000000000000000000" pitchFamily="2" charset="2"/>
              <a:buChar char="§"/>
            </a:pPr>
            <a:r>
              <a:rPr lang="en-US" sz="3100" dirty="0"/>
              <a:t>Elementary (1-6)</a:t>
            </a:r>
          </a:p>
          <a:p>
            <a:pPr lvl="3">
              <a:spcAft>
                <a:spcPts val="600"/>
              </a:spcAft>
              <a:buFont typeface="Wingdings" panose="05000000000000000000" pitchFamily="2" charset="2"/>
              <a:buChar char="§"/>
            </a:pPr>
            <a:r>
              <a:rPr lang="en-US" sz="3100" dirty="0"/>
              <a:t>Secondary (7-12)</a:t>
            </a:r>
          </a:p>
          <a:p>
            <a:pPr lvl="4">
              <a:spcAft>
                <a:spcPts val="600"/>
              </a:spcAft>
              <a:buFont typeface="Wingdings" panose="05000000000000000000" pitchFamily="2" charset="2"/>
              <a:buChar char="§"/>
            </a:pPr>
            <a:r>
              <a:rPr lang="en-US" sz="3100" dirty="0"/>
              <a:t>Note:  Charter Schools - Idaho Code 33-5208 is used if there is less than 100 ADA, the divisor is 12</a:t>
            </a:r>
          </a:p>
          <a:p>
            <a:pPr lvl="3">
              <a:spcAft>
                <a:spcPts val="600"/>
              </a:spcAft>
              <a:buFont typeface="Wingdings" panose="05000000000000000000" pitchFamily="2" charset="2"/>
              <a:buChar char="§"/>
            </a:pPr>
            <a:r>
              <a:rPr lang="en-US" sz="3100" dirty="0"/>
              <a:t>Exceptional Child</a:t>
            </a:r>
          </a:p>
          <a:p>
            <a:pPr lvl="3">
              <a:spcAft>
                <a:spcPts val="600"/>
              </a:spcAft>
              <a:buFont typeface="Wingdings" panose="05000000000000000000" pitchFamily="2" charset="2"/>
              <a:buChar char="§"/>
            </a:pPr>
            <a:r>
              <a:rPr lang="en-US" sz="3100" dirty="0"/>
              <a:t>Alternative</a:t>
            </a:r>
          </a:p>
          <a:p>
            <a:pPr lvl="3">
              <a:spcAft>
                <a:spcPts val="600"/>
              </a:spcAft>
              <a:buFont typeface="Wingdings" panose="05000000000000000000" pitchFamily="2" charset="2"/>
              <a:buChar char="§"/>
            </a:pPr>
            <a:endParaRPr lang="en-US" dirty="0"/>
          </a:p>
          <a:p>
            <a:pPr lvl="1">
              <a:spcAft>
                <a:spcPts val="600"/>
              </a:spcAft>
              <a:buFont typeface="Wingdings" panose="05000000000000000000" pitchFamily="2" charset="2"/>
              <a:buChar char="§"/>
            </a:pPr>
            <a:r>
              <a:rPr lang="en-US" dirty="0"/>
              <a:t>Minimum Units are used for equalization</a:t>
            </a:r>
          </a:p>
          <a:p>
            <a:pPr lvl="2">
              <a:spcAft>
                <a:spcPts val="600"/>
              </a:spcAft>
              <a:buFont typeface="Wingdings" panose="05000000000000000000" pitchFamily="2" charset="2"/>
              <a:buChar char="§"/>
            </a:pPr>
            <a:r>
              <a:rPr lang="en-US" dirty="0"/>
              <a:t>Helpful if you grow 1-2 students and your divisor changes, keeps your funding stable.</a:t>
            </a:r>
          </a:p>
          <a:p>
            <a:pPr>
              <a:spcAft>
                <a:spcPts val="600"/>
              </a:spcAft>
              <a:buFont typeface="Wingdings" panose="05000000000000000000" pitchFamily="2" charset="2"/>
              <a:buChar char="§"/>
            </a:pPr>
            <a:endParaRPr lang="en-US" dirty="0">
              <a:latin typeface="+mj-lt"/>
            </a:endParaRP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What is a Support Unit?</a:t>
            </a:r>
          </a:p>
        </p:txBody>
      </p:sp>
    </p:spTree>
    <p:extLst>
      <p:ext uri="{BB962C8B-B14F-4D97-AF65-F5344CB8AC3E}">
        <p14:creationId xmlns:p14="http://schemas.microsoft.com/office/powerpoint/2010/main" val="2119337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0"/>
            <a:ext cx="10515600" cy="667265"/>
          </a:xfrm>
        </p:spPr>
        <p:txBody>
          <a:bodyPr/>
          <a:lstStyle/>
          <a:p>
            <a:r>
              <a:rPr lang="en-US" dirty="0"/>
              <a:t>Prior Year Support Unit</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40</a:t>
            </a:fld>
            <a:endParaRPr lang="en-US" dirty="0"/>
          </a:p>
        </p:txBody>
      </p:sp>
      <p:pic>
        <p:nvPicPr>
          <p:cNvPr id="5" name="Picture 4" title="Prior Year Support Unit report"/>
          <p:cNvPicPr>
            <a:picLocks noChangeAspect="1"/>
          </p:cNvPicPr>
          <p:nvPr/>
        </p:nvPicPr>
        <p:blipFill>
          <a:blip r:embed="rId3"/>
          <a:stretch>
            <a:fillRect/>
          </a:stretch>
        </p:blipFill>
        <p:spPr>
          <a:xfrm>
            <a:off x="96819" y="667265"/>
            <a:ext cx="12016292" cy="5728509"/>
          </a:xfrm>
          <a:prstGeom prst="rect">
            <a:avLst/>
          </a:prstGeom>
        </p:spPr>
      </p:pic>
      <p:sp>
        <p:nvSpPr>
          <p:cNvPr id="6" name="Oval 5" title="Highlights Protected "/>
          <p:cNvSpPr/>
          <p:nvPr/>
        </p:nvSpPr>
        <p:spPr>
          <a:xfrm flipH="1">
            <a:off x="7928264" y="5777345"/>
            <a:ext cx="1302398" cy="332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Highlights Support unit from prior year"/>
          <p:cNvSpPr/>
          <p:nvPr/>
        </p:nvSpPr>
        <p:spPr>
          <a:xfrm>
            <a:off x="9060873" y="5340525"/>
            <a:ext cx="623454" cy="592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Highlights ADA from prior year"/>
          <p:cNvSpPr/>
          <p:nvPr/>
        </p:nvSpPr>
        <p:spPr>
          <a:xfrm>
            <a:off x="1" y="5636666"/>
            <a:ext cx="6899564" cy="759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40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130300"/>
            <a:ext cx="10515600" cy="5265474"/>
          </a:xfrm>
        </p:spPr>
        <p:txBody>
          <a:bodyPr>
            <a:normAutofit fontScale="92500" lnSpcReduction="10000"/>
          </a:bodyPr>
          <a:lstStyle/>
          <a:p>
            <a:pPr>
              <a:buFont typeface="Wingdings" panose="05000000000000000000" pitchFamily="2" charset="2"/>
              <a:buChar char="§"/>
            </a:pPr>
            <a:r>
              <a:rPr lang="en-US" dirty="0">
                <a:latin typeface="+mj-lt"/>
              </a:rPr>
              <a:t>Maximum of 1 ADA is allowed per student</a:t>
            </a:r>
          </a:p>
          <a:p>
            <a:pPr>
              <a:buFont typeface="Wingdings" panose="05000000000000000000" pitchFamily="2" charset="2"/>
              <a:buChar char="§"/>
            </a:pPr>
            <a:endParaRPr lang="en-US" dirty="0">
              <a:latin typeface="+mj-lt"/>
            </a:endParaRPr>
          </a:p>
          <a:p>
            <a:pPr>
              <a:buFont typeface="Wingdings" panose="05000000000000000000" pitchFamily="2" charset="2"/>
              <a:buChar char="§"/>
            </a:pPr>
            <a:r>
              <a:rPr lang="en-US" dirty="0">
                <a:latin typeface="+mj-lt"/>
              </a:rPr>
              <a:t>Public school students enrolled in more than one public school district/charter or public virtual school will be split per time they spend in each program provided they are in attendance at </a:t>
            </a:r>
            <a:r>
              <a:rPr lang="en-US" b="1" dirty="0">
                <a:latin typeface="+mj-lt"/>
              </a:rPr>
              <a:t>least 2.5 hours per day and are placed on a Regular calendar.</a:t>
            </a:r>
          </a:p>
          <a:p>
            <a:pPr lvl="1">
              <a:buFont typeface="Wingdings" panose="05000000000000000000" pitchFamily="2" charset="2"/>
              <a:buChar char="§"/>
            </a:pPr>
            <a:r>
              <a:rPr lang="en-US" dirty="0">
                <a:latin typeface="+mj-lt"/>
              </a:rPr>
              <a:t>If both parties agree with the allocated split, then nothing needs to be done. If they do not, negotiations will need to be made about tuition or adjusting attendance.</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Greater than 1 ADA Report</a:t>
            </a:r>
          </a:p>
        </p:txBody>
      </p:sp>
    </p:spTree>
    <p:extLst>
      <p:ext uri="{BB962C8B-B14F-4D97-AF65-F5344CB8AC3E}">
        <p14:creationId xmlns:p14="http://schemas.microsoft.com/office/powerpoint/2010/main" val="3342752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0"/>
            <a:ext cx="10515600" cy="704335"/>
          </a:xfrm>
        </p:spPr>
        <p:txBody>
          <a:bodyPr/>
          <a:lstStyle/>
          <a:p>
            <a:r>
              <a:rPr lang="en-US" dirty="0"/>
              <a:t>Greater than 1 ADA</a:t>
            </a:r>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42</a:t>
            </a:fld>
            <a:endParaRPr lang="en-US" dirty="0"/>
          </a:p>
        </p:txBody>
      </p:sp>
      <p:pic>
        <p:nvPicPr>
          <p:cNvPr id="4" name="Picture 3" descr="Greater than 1 ADA" title="Greater than 1 ADA"/>
          <p:cNvPicPr>
            <a:picLocks noChangeAspect="1"/>
          </p:cNvPicPr>
          <p:nvPr/>
        </p:nvPicPr>
        <p:blipFill>
          <a:blip r:embed="rId2"/>
          <a:stretch>
            <a:fillRect/>
          </a:stretch>
        </p:blipFill>
        <p:spPr>
          <a:xfrm>
            <a:off x="98854" y="704335"/>
            <a:ext cx="11875008" cy="5691439"/>
          </a:xfrm>
          <a:prstGeom prst="rect">
            <a:avLst/>
          </a:prstGeom>
        </p:spPr>
      </p:pic>
    </p:spTree>
    <p:extLst>
      <p:ext uri="{BB962C8B-B14F-4D97-AF65-F5344CB8AC3E}">
        <p14:creationId xmlns:p14="http://schemas.microsoft.com/office/powerpoint/2010/main" val="189696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206500"/>
            <a:ext cx="10515600" cy="5189274"/>
          </a:xfrm>
        </p:spPr>
        <p:txBody>
          <a:bodyPr>
            <a:normAutofit fontScale="77500" lnSpcReduction="20000"/>
          </a:bodyPr>
          <a:lstStyle/>
          <a:p>
            <a:pPr>
              <a:buFont typeface="Wingdings" panose="05000000000000000000" pitchFamily="2" charset="2"/>
              <a:buChar char="§"/>
            </a:pPr>
            <a:r>
              <a:rPr lang="en-US" dirty="0">
                <a:latin typeface="+mj-lt"/>
              </a:rPr>
              <a:t>Establish accurate calendars; look at historical data</a:t>
            </a:r>
          </a:p>
          <a:p>
            <a:pPr>
              <a:buFont typeface="Wingdings" panose="05000000000000000000" pitchFamily="2" charset="2"/>
              <a:buChar char="§"/>
            </a:pPr>
            <a:r>
              <a:rPr lang="en-US" dirty="0">
                <a:latin typeface="+mj-lt"/>
              </a:rPr>
              <a:t>Ensure that the calendar type is correct for each student</a:t>
            </a:r>
          </a:p>
          <a:p>
            <a:pPr>
              <a:buFont typeface="Wingdings" panose="05000000000000000000" pitchFamily="2" charset="2"/>
              <a:buChar char="§"/>
            </a:pPr>
            <a:r>
              <a:rPr lang="en-US" dirty="0">
                <a:latin typeface="+mj-lt"/>
              </a:rPr>
              <a:t>Integrate each grade group in the correct calendar</a:t>
            </a:r>
          </a:p>
          <a:p>
            <a:pPr>
              <a:buFont typeface="Wingdings" panose="05000000000000000000" pitchFamily="2" charset="2"/>
              <a:buChar char="§"/>
            </a:pPr>
            <a:r>
              <a:rPr lang="en-US" dirty="0">
                <a:latin typeface="+mj-lt"/>
              </a:rPr>
              <a:t>Double check entry and exit dates</a:t>
            </a:r>
          </a:p>
          <a:p>
            <a:pPr>
              <a:buFont typeface="Wingdings" panose="05000000000000000000" pitchFamily="2" charset="2"/>
              <a:buChar char="§"/>
            </a:pPr>
            <a:r>
              <a:rPr lang="en-US" dirty="0">
                <a:latin typeface="+mj-lt"/>
              </a:rPr>
              <a:t>Run Allocated Enrollment and Greater than 1 ADA reports to identify dual enrolled students</a:t>
            </a:r>
          </a:p>
          <a:p>
            <a:pPr>
              <a:buFont typeface="Wingdings" panose="05000000000000000000" pitchFamily="2" charset="2"/>
              <a:buChar char="§"/>
            </a:pPr>
            <a:r>
              <a:rPr lang="en-US" dirty="0">
                <a:latin typeface="+mj-lt"/>
              </a:rPr>
              <a:t>Send in submissions early to check data and make corrections by the deadlines</a:t>
            </a:r>
          </a:p>
          <a:p>
            <a:pPr>
              <a:buFont typeface="Wingdings" panose="05000000000000000000" pitchFamily="2" charset="2"/>
              <a:buChar char="§"/>
            </a:pPr>
            <a:r>
              <a:rPr lang="en-US" dirty="0">
                <a:latin typeface="+mj-lt"/>
              </a:rPr>
              <a:t>Have a designated person assigned to run attendance and enrollment reports within 2-3 business days after transmission</a:t>
            </a:r>
          </a:p>
          <a:p>
            <a:pPr>
              <a:buFont typeface="Wingdings" panose="05000000000000000000" pitchFamily="2" charset="2"/>
              <a:buChar char="§"/>
            </a:pPr>
            <a:r>
              <a:rPr lang="en-US" dirty="0">
                <a:latin typeface="+mj-lt"/>
              </a:rPr>
              <a:t>Attend workshops/roadshows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Maximize Your Funding</a:t>
            </a:r>
          </a:p>
        </p:txBody>
      </p:sp>
    </p:spTree>
    <p:extLst>
      <p:ext uri="{BB962C8B-B14F-4D97-AF65-F5344CB8AC3E}">
        <p14:creationId xmlns:p14="http://schemas.microsoft.com/office/powerpoint/2010/main" val="2110495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1"/>
            <a:ext cx="10418360" cy="789708"/>
          </a:xfrm>
        </p:spPr>
        <p:txBody>
          <a:bodyPr>
            <a:noAutofit/>
          </a:bodyPr>
          <a:lstStyle/>
          <a:p>
            <a:r>
              <a:rPr lang="en-US" sz="2800" dirty="0"/>
              <a:t>ISEE Submission Schedule 2020-2021</a:t>
            </a:r>
            <a:br>
              <a:rPr lang="en-US" sz="2800" dirty="0"/>
            </a:br>
            <a:endParaRPr lang="en-US" sz="2800" dirty="0"/>
          </a:p>
        </p:txBody>
      </p:sp>
      <p:sp>
        <p:nvSpPr>
          <p:cNvPr id="3" name="Slide Number Placeholder 2"/>
          <p:cNvSpPr>
            <a:spLocks noGrp="1"/>
          </p:cNvSpPr>
          <p:nvPr>
            <p:ph type="sldNum" sz="quarter" idx="12"/>
          </p:nvPr>
        </p:nvSpPr>
        <p:spPr/>
        <p:txBody>
          <a:bodyPr/>
          <a:lstStyle/>
          <a:p>
            <a:r>
              <a:rPr lang="en-US" dirty="0"/>
              <a:t> Attendance and Enrollment | </a:t>
            </a:r>
            <a:fld id="{C26AAFF7-C4D7-4A72-B8FA-A17532192431}" type="slidenum">
              <a:rPr lang="en-US" smtClean="0"/>
              <a:pPr/>
              <a:t>44</a:t>
            </a:fld>
            <a:endParaRPr lang="en-US" dirty="0"/>
          </a:p>
        </p:txBody>
      </p:sp>
      <p:graphicFrame>
        <p:nvGraphicFramePr>
          <p:cNvPr id="5" name="Object 4" descr="ISEE submission schedule">
            <a:extLst>
              <a:ext uri="{FF2B5EF4-FFF2-40B4-BE49-F238E27FC236}">
                <a16:creationId xmlns:a16="http://schemas.microsoft.com/office/drawing/2014/main" id="{381317D5-CE8B-4133-953B-1E747C47B666}"/>
              </a:ext>
            </a:extLst>
          </p:cNvPr>
          <p:cNvGraphicFramePr>
            <a:graphicFrameLocks noChangeAspect="1"/>
          </p:cNvGraphicFramePr>
          <p:nvPr>
            <p:extLst>
              <p:ext uri="{D42A27DB-BD31-4B8C-83A1-F6EECF244321}">
                <p14:modId xmlns:p14="http://schemas.microsoft.com/office/powerpoint/2010/main" val="731308322"/>
              </p:ext>
            </p:extLst>
          </p:nvPr>
        </p:nvGraphicFramePr>
        <p:xfrm>
          <a:off x="344246" y="468630"/>
          <a:ext cx="11435378" cy="6050504"/>
        </p:xfrm>
        <a:graphic>
          <a:graphicData uri="http://schemas.openxmlformats.org/presentationml/2006/ole">
            <mc:AlternateContent xmlns:mc="http://schemas.openxmlformats.org/markup-compatibility/2006">
              <mc:Choice xmlns:v="urn:schemas-microsoft-com:vml" Requires="v">
                <p:oleObj spid="_x0000_s2090" name="Worksheet" r:id="rId3" imgW="9544115" imgH="9620083" progId="Excel.Sheet.12">
                  <p:embed/>
                </p:oleObj>
              </mc:Choice>
              <mc:Fallback>
                <p:oleObj name="Worksheet" r:id="rId3" imgW="9544115" imgH="9620083" progId="Excel.Sheet.12">
                  <p:embed/>
                  <p:pic>
                    <p:nvPicPr>
                      <p:cNvPr id="5" name="Object 4" descr="ISEE submission schedule">
                        <a:extLst>
                          <a:ext uri="{FF2B5EF4-FFF2-40B4-BE49-F238E27FC236}">
                            <a16:creationId xmlns:a16="http://schemas.microsoft.com/office/drawing/2014/main" id="{001E3441-887A-4A22-8D5E-D9C7F9EAB4D6}"/>
                          </a:ext>
                        </a:extLst>
                      </p:cNvPr>
                      <p:cNvPicPr/>
                      <p:nvPr/>
                    </p:nvPicPr>
                    <p:blipFill>
                      <a:blip r:embed="rId4"/>
                      <a:stretch>
                        <a:fillRect/>
                      </a:stretch>
                    </p:blipFill>
                    <p:spPr>
                      <a:xfrm>
                        <a:off x="344246" y="468630"/>
                        <a:ext cx="11435378" cy="6050504"/>
                      </a:xfrm>
                      <a:prstGeom prst="rect">
                        <a:avLst/>
                      </a:prstGeom>
                    </p:spPr>
                  </p:pic>
                </p:oleObj>
              </mc:Fallback>
            </mc:AlternateContent>
          </a:graphicData>
        </a:graphic>
      </p:graphicFrame>
    </p:spTree>
    <p:extLst>
      <p:ext uri="{BB962C8B-B14F-4D97-AF65-F5344CB8AC3E}">
        <p14:creationId xmlns:p14="http://schemas.microsoft.com/office/powerpoint/2010/main" val="3921034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Payments and Accurate Reporting</a:t>
            </a:r>
          </a:p>
        </p:txBody>
      </p:sp>
      <p:pic>
        <p:nvPicPr>
          <p:cNvPr id="7" name="Picture 6" title="Advanced payment schedule"/>
          <p:cNvPicPr>
            <a:picLocks noChangeAspect="1"/>
          </p:cNvPicPr>
          <p:nvPr/>
        </p:nvPicPr>
        <p:blipFill>
          <a:blip r:embed="rId2"/>
          <a:stretch>
            <a:fillRect/>
          </a:stretch>
        </p:blipFill>
        <p:spPr>
          <a:xfrm>
            <a:off x="434304" y="3640952"/>
            <a:ext cx="10728995" cy="2754822"/>
          </a:xfrm>
          <a:prstGeom prst="rect">
            <a:avLst/>
          </a:prstGeom>
        </p:spPr>
      </p:pic>
      <p:pic>
        <p:nvPicPr>
          <p:cNvPr id="9" name="Content Placeholder 7" title="Advanced payment information"/>
          <p:cNvPicPr>
            <a:picLocks noGrp="1" noChangeAspect="1"/>
          </p:cNvPicPr>
          <p:nvPr>
            <p:ph idx="13"/>
          </p:nvPr>
        </p:nvPicPr>
        <p:blipFill>
          <a:blip r:embed="rId3"/>
          <a:stretch>
            <a:fillRect/>
          </a:stretch>
        </p:blipFill>
        <p:spPr>
          <a:xfrm>
            <a:off x="434304" y="1145983"/>
            <a:ext cx="11440196" cy="2524317"/>
          </a:xfrm>
          <a:prstGeom prst="rect">
            <a:avLst/>
          </a:prstGeom>
        </p:spPr>
      </p:pic>
    </p:spTree>
    <p:extLst>
      <p:ext uri="{BB962C8B-B14F-4D97-AF65-F5344CB8AC3E}">
        <p14:creationId xmlns:p14="http://schemas.microsoft.com/office/powerpoint/2010/main" val="3103107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5055650"/>
          </a:xfrm>
        </p:spPr>
        <p:txBody>
          <a:bodyPr>
            <a:normAutofit fontScale="55000" lnSpcReduction="20000"/>
          </a:bodyPr>
          <a:lstStyle/>
          <a:p>
            <a:pPr marL="0" lvl="0" indent="0">
              <a:buNone/>
            </a:pPr>
            <a:r>
              <a:rPr lang="en-US" b="1" dirty="0">
                <a:solidFill>
                  <a:srgbClr val="262626">
                    <a:lumMod val="90000"/>
                    <a:lumOff val="10000"/>
                  </a:srgbClr>
                </a:solidFill>
              </a:rPr>
              <a:t>Contacts</a:t>
            </a:r>
            <a:endParaRPr lang="en-US" dirty="0">
              <a:solidFill>
                <a:srgbClr val="262626">
                  <a:lumMod val="90000"/>
                  <a:lumOff val="10000"/>
                </a:srgbClr>
              </a:solidFill>
            </a:endParaRPr>
          </a:p>
          <a:p>
            <a:pPr lvl="0">
              <a:buFont typeface="Wingdings" panose="05000000000000000000" pitchFamily="2" charset="2"/>
              <a:buChar char="§"/>
            </a:pPr>
            <a:r>
              <a:rPr lang="en-US" dirty="0">
                <a:solidFill>
                  <a:srgbClr val="262626">
                    <a:lumMod val="90000"/>
                    <a:lumOff val="10000"/>
                  </a:srgbClr>
                </a:solidFill>
              </a:rPr>
              <a:t>Julie Oberle (Chief Financial Officer)   </a:t>
            </a:r>
            <a:r>
              <a:rPr lang="en-US" dirty="0">
                <a:solidFill>
                  <a:srgbClr val="262626">
                    <a:lumMod val="90000"/>
                    <a:lumOff val="10000"/>
                  </a:srgbClr>
                </a:solidFill>
                <a:hlinkClick r:id="rId2"/>
              </a:rPr>
              <a:t>jaoberle@sde.idaho.gov</a:t>
            </a:r>
            <a:endParaRPr lang="en-US" dirty="0">
              <a:solidFill>
                <a:srgbClr val="262626">
                  <a:lumMod val="90000"/>
                  <a:lumOff val="10000"/>
                </a:srgbClr>
              </a:solidFill>
            </a:endParaRPr>
          </a:p>
          <a:p>
            <a:pPr lvl="0">
              <a:buFont typeface="Wingdings" panose="05000000000000000000" pitchFamily="2" charset="2"/>
              <a:buChar char="§"/>
            </a:pPr>
            <a:r>
              <a:rPr lang="en-US" dirty="0">
                <a:solidFill>
                  <a:srgbClr val="262626">
                    <a:lumMod val="90000"/>
                    <a:lumOff val="10000"/>
                  </a:srgbClr>
                </a:solidFill>
              </a:rPr>
              <a:t>Branwyn Phillips (Staffing) </a:t>
            </a:r>
            <a:r>
              <a:rPr lang="en-US" dirty="0">
                <a:solidFill>
                  <a:srgbClr val="262626">
                    <a:lumMod val="90000"/>
                    <a:lumOff val="10000"/>
                  </a:srgbClr>
                </a:solidFill>
                <a:hlinkClick r:id="rId3"/>
              </a:rPr>
              <a:t>bphillips@sde.idaho.gov</a:t>
            </a:r>
            <a:endParaRPr lang="en-US" dirty="0">
              <a:solidFill>
                <a:srgbClr val="262626">
                  <a:lumMod val="90000"/>
                  <a:lumOff val="10000"/>
                </a:srgbClr>
              </a:solidFill>
            </a:endParaRPr>
          </a:p>
          <a:p>
            <a:pPr>
              <a:buFont typeface="Wingdings" panose="05000000000000000000" pitchFamily="2" charset="2"/>
              <a:buChar char="§"/>
            </a:pPr>
            <a:r>
              <a:rPr lang="en-US" dirty="0">
                <a:solidFill>
                  <a:srgbClr val="262626">
                    <a:lumMod val="90000"/>
                    <a:lumOff val="10000"/>
                  </a:srgbClr>
                </a:solidFill>
              </a:rPr>
              <a:t>Aaron McCoy (IFARMS)   </a:t>
            </a:r>
            <a:r>
              <a:rPr lang="en-US" dirty="0">
                <a:solidFill>
                  <a:srgbClr val="262626">
                    <a:lumMod val="90000"/>
                    <a:lumOff val="10000"/>
                  </a:srgbClr>
                </a:solidFill>
                <a:hlinkClick r:id="rId4"/>
              </a:rPr>
              <a:t>amccoy@sde.idaho.gov</a:t>
            </a:r>
            <a:endParaRPr lang="en-US" dirty="0">
              <a:solidFill>
                <a:srgbClr val="262626">
                  <a:lumMod val="90000"/>
                  <a:lumOff val="10000"/>
                </a:srgbClr>
              </a:solidFill>
            </a:endParaRPr>
          </a:p>
          <a:p>
            <a:pPr lvl="0">
              <a:buFont typeface="Wingdings" panose="05000000000000000000" pitchFamily="2" charset="2"/>
              <a:buChar char="§"/>
            </a:pPr>
            <a:r>
              <a:rPr lang="en-US" dirty="0">
                <a:solidFill>
                  <a:srgbClr val="262626">
                    <a:lumMod val="90000"/>
                    <a:lumOff val="10000"/>
                  </a:srgbClr>
                </a:solidFill>
              </a:rPr>
              <a:t>Diane Winn (Financial Specialist) </a:t>
            </a:r>
            <a:r>
              <a:rPr lang="en-US" dirty="0">
                <a:solidFill>
                  <a:srgbClr val="262626">
                    <a:lumMod val="90000"/>
                    <a:lumOff val="10000"/>
                  </a:srgbClr>
                </a:solidFill>
                <a:hlinkClick r:id="rId5"/>
              </a:rPr>
              <a:t>dwinn@sde.idaho.gov</a:t>
            </a:r>
            <a:r>
              <a:rPr lang="en-US" dirty="0">
                <a:solidFill>
                  <a:srgbClr val="262626">
                    <a:lumMod val="90000"/>
                    <a:lumOff val="10000"/>
                  </a:srgbClr>
                </a:solidFill>
              </a:rPr>
              <a:t> </a:t>
            </a:r>
          </a:p>
          <a:p>
            <a:pPr lvl="0">
              <a:buFont typeface="Wingdings" panose="05000000000000000000" pitchFamily="2" charset="2"/>
              <a:buChar char="§"/>
            </a:pPr>
            <a:r>
              <a:rPr lang="en-US" dirty="0">
                <a:solidFill>
                  <a:srgbClr val="262626">
                    <a:lumMod val="90000"/>
                    <a:lumOff val="10000"/>
                  </a:srgbClr>
                </a:solidFill>
              </a:rPr>
              <a:t>Pam Brewer (Attendance) </a:t>
            </a:r>
            <a:r>
              <a:rPr lang="en-US" dirty="0">
                <a:solidFill>
                  <a:srgbClr val="262626">
                    <a:lumMod val="90000"/>
                    <a:lumOff val="10000"/>
                  </a:srgbClr>
                </a:solidFill>
                <a:hlinkClick r:id="rId6"/>
              </a:rPr>
              <a:t>pbrewer@sde.idaho.gov</a:t>
            </a:r>
            <a:endParaRPr lang="en-US" dirty="0">
              <a:solidFill>
                <a:srgbClr val="262626">
                  <a:lumMod val="90000"/>
                  <a:lumOff val="10000"/>
                </a:srgbClr>
              </a:solidFill>
            </a:endParaRPr>
          </a:p>
          <a:p>
            <a:pPr lvl="0">
              <a:buFont typeface="Wingdings" panose="05000000000000000000" pitchFamily="2" charset="2"/>
              <a:buChar char="§"/>
            </a:pPr>
            <a:r>
              <a:rPr lang="en-US" dirty="0">
                <a:solidFill>
                  <a:srgbClr val="262626">
                    <a:lumMod val="90000"/>
                    <a:lumOff val="10000"/>
                  </a:srgbClr>
                </a:solidFill>
              </a:rPr>
              <a:t>Carol Piranfar (Budgets) </a:t>
            </a:r>
            <a:r>
              <a:rPr lang="en-US" dirty="0">
                <a:solidFill>
                  <a:srgbClr val="262626">
                    <a:lumMod val="90000"/>
                    <a:lumOff val="10000"/>
                  </a:srgbClr>
                </a:solidFill>
                <a:hlinkClick r:id="rId7"/>
              </a:rPr>
              <a:t>clpiranfar@sde.idaho.gov</a:t>
            </a:r>
            <a:endParaRPr lang="en-US" dirty="0">
              <a:solidFill>
                <a:srgbClr val="262626">
                  <a:lumMod val="90000"/>
                  <a:lumOff val="10000"/>
                </a:srgbClr>
              </a:solidFill>
            </a:endParaRPr>
          </a:p>
          <a:p>
            <a:pPr lvl="0">
              <a:buFont typeface="Wingdings" panose="05000000000000000000" pitchFamily="2" charset="2"/>
              <a:buChar char="§"/>
            </a:pPr>
            <a:r>
              <a:rPr lang="en-US" dirty="0">
                <a:solidFill>
                  <a:srgbClr val="262626">
                    <a:lumMod val="90000"/>
                    <a:lumOff val="10000"/>
                  </a:srgbClr>
                </a:solidFill>
              </a:rPr>
              <a:t>Mandy Fulbright (Info Coordinator) </a:t>
            </a:r>
            <a:r>
              <a:rPr lang="en-US" dirty="0">
                <a:solidFill>
                  <a:srgbClr val="262626">
                    <a:lumMod val="90000"/>
                    <a:lumOff val="10000"/>
                  </a:srgbClr>
                </a:solidFill>
                <a:hlinkClick r:id="rId8"/>
              </a:rPr>
              <a:t>mfulbright@sde.idaho.gov</a:t>
            </a:r>
            <a:r>
              <a:rPr lang="en-US" dirty="0">
                <a:solidFill>
                  <a:srgbClr val="262626">
                    <a:lumMod val="90000"/>
                    <a:lumOff val="10000"/>
                  </a:srgbClr>
                </a:solidFill>
              </a:rPr>
              <a:t> </a:t>
            </a:r>
          </a:p>
          <a:p>
            <a:pPr lvl="0">
              <a:buFont typeface="Wingdings" panose="05000000000000000000" pitchFamily="2" charset="2"/>
              <a:buChar char="§"/>
            </a:pPr>
            <a:r>
              <a:rPr lang="en-US" dirty="0">
                <a:solidFill>
                  <a:srgbClr val="262626">
                    <a:lumMod val="90000"/>
                    <a:lumOff val="10000"/>
                  </a:srgbClr>
                </a:solidFill>
              </a:rPr>
              <a:t>Dani Wood (Info Coordinator) </a:t>
            </a:r>
            <a:r>
              <a:rPr lang="en-US" dirty="0">
                <a:solidFill>
                  <a:srgbClr val="262626">
                    <a:lumMod val="90000"/>
                    <a:lumOff val="10000"/>
                  </a:srgbClr>
                </a:solidFill>
                <a:hlinkClick r:id="rId9"/>
              </a:rPr>
              <a:t>dwood@sde.Idaho.gov</a:t>
            </a:r>
            <a:r>
              <a:rPr lang="en-US" dirty="0">
                <a:solidFill>
                  <a:srgbClr val="262626">
                    <a:lumMod val="90000"/>
                    <a:lumOff val="10000"/>
                  </a:srgbClr>
                </a:solidFill>
              </a:rPr>
              <a:t>  </a:t>
            </a:r>
          </a:p>
          <a:p>
            <a:pPr lvl="0">
              <a:buFont typeface="Wingdings" panose="05000000000000000000" pitchFamily="2" charset="2"/>
              <a:buChar char="Ø"/>
            </a:pPr>
            <a:endParaRPr lang="en-US" dirty="0">
              <a:solidFill>
                <a:srgbClr val="262626">
                  <a:lumMod val="90000"/>
                  <a:lumOff val="10000"/>
                </a:srgbClr>
              </a:solidFill>
            </a:endParaRPr>
          </a:p>
          <a:p>
            <a:pPr marL="0" lvl="0" indent="0">
              <a:buNone/>
            </a:pPr>
            <a:r>
              <a:rPr lang="en-US" b="1" dirty="0">
                <a:solidFill>
                  <a:srgbClr val="262626">
                    <a:lumMod val="90000"/>
                    <a:lumOff val="10000"/>
                  </a:srgbClr>
                </a:solidFill>
              </a:rPr>
              <a:t>Phone number: </a:t>
            </a:r>
            <a:r>
              <a:rPr lang="en-US" dirty="0">
                <a:solidFill>
                  <a:srgbClr val="262626">
                    <a:lumMod val="90000"/>
                    <a:lumOff val="10000"/>
                  </a:srgbClr>
                </a:solidFill>
              </a:rPr>
              <a:t>208-322-6840</a:t>
            </a:r>
          </a:p>
          <a:p>
            <a:pPr marL="0" lvl="0" indent="0">
              <a:buNone/>
            </a:pPr>
            <a:r>
              <a:rPr lang="en-US" b="1" dirty="0">
                <a:solidFill>
                  <a:srgbClr val="262626">
                    <a:lumMod val="90000"/>
                    <a:lumOff val="10000"/>
                  </a:srgbClr>
                </a:solidFill>
              </a:rPr>
              <a:t>Web site:</a:t>
            </a:r>
          </a:p>
          <a:p>
            <a:pPr marL="0" lvl="0" indent="0">
              <a:buNone/>
            </a:pPr>
            <a:r>
              <a:rPr lang="en-US" dirty="0">
                <a:solidFill>
                  <a:srgbClr val="262626">
                    <a:lumMod val="90000"/>
                    <a:lumOff val="10000"/>
                  </a:srgbClr>
                </a:solidFill>
              </a:rPr>
              <a:t>Idaho State Department of Education, Public School Finance</a:t>
            </a:r>
          </a:p>
          <a:p>
            <a:pPr marL="0" lvl="0" indent="0">
              <a:buNone/>
            </a:pPr>
            <a:r>
              <a:rPr lang="en-US" dirty="0">
                <a:solidFill>
                  <a:srgbClr val="262626">
                    <a:lumMod val="90000"/>
                    <a:lumOff val="10000"/>
                  </a:srgbClr>
                </a:solidFill>
                <a:hlinkClick r:id="rId10"/>
              </a:rPr>
              <a:t>State Department of Education</a:t>
            </a:r>
            <a:endParaRPr lang="en-US" dirty="0">
              <a:solidFill>
                <a:srgbClr val="262626">
                  <a:lumMod val="90000"/>
                  <a:lumOff val="10000"/>
                </a:srgbClr>
              </a:solidFill>
            </a:endParaRP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Department of Education – School Finance</a:t>
            </a:r>
          </a:p>
        </p:txBody>
      </p:sp>
    </p:spTree>
    <p:extLst>
      <p:ext uri="{BB962C8B-B14F-4D97-AF65-F5344CB8AC3E}">
        <p14:creationId xmlns:p14="http://schemas.microsoft.com/office/powerpoint/2010/main" val="78317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914400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b="1" cap="none" dirty="0">
                <a:solidFill>
                  <a:srgbClr val="000000"/>
                </a:solidFill>
              </a:rPr>
              <a:t>Pam Brewer</a:t>
            </a: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rPr>
              <a:t> </a:t>
            </a:r>
            <a:endPar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Idaho State Department of Education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650 W State Street, Boise, ID 83702</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208.332.6800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cap="none" dirty="0" err="1">
                <a:solidFill>
                  <a:srgbClr val="262626">
                    <a:lumMod val="90000"/>
                    <a:lumOff val="10000"/>
                  </a:srgbClr>
                </a:solidFill>
                <a:hlinkClick r:id="rId2" tooltip="email address"/>
              </a:rPr>
              <a:t>pbrewer</a:t>
            </a:r>
            <a:r>
              <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hlinkClick r:id="rId2" tooltip="email address"/>
              </a:rPr>
              <a:t>@sde.idaho.gov</a:t>
            </a:r>
            <a:endPar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hlinkClick r:id="rId3" tooltip="Idaho State Department of Education Website"/>
              </a:rPr>
              <a:t>www.sde.idaho.gov</a:t>
            </a:r>
            <a:endPar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bwMode="white"/>
        <p:txBody>
          <a:bodyPr/>
          <a:lstStyle/>
          <a:p>
            <a:r>
              <a:rPr lang="en-US" dirty="0"/>
              <a:t>Questions?</a:t>
            </a:r>
          </a:p>
        </p:txBody>
      </p:sp>
    </p:spTree>
    <p:extLst>
      <p:ext uri="{BB962C8B-B14F-4D97-AF65-F5344CB8AC3E}">
        <p14:creationId xmlns:p14="http://schemas.microsoft.com/office/powerpoint/2010/main" val="220044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95" y="0"/>
            <a:ext cx="10515600" cy="634181"/>
          </a:xfrm>
        </p:spPr>
        <p:txBody>
          <a:bodyPr>
            <a:normAutofit fontScale="90000"/>
          </a:bodyPr>
          <a:lstStyle/>
          <a:p>
            <a:r>
              <a:rPr lang="en-US" b="1" u="sng" dirty="0"/>
              <a:t>Unit Divisor Table (33-1002)</a:t>
            </a:r>
          </a:p>
        </p:txBody>
      </p:sp>
      <p:sp>
        <p:nvSpPr>
          <p:cNvPr id="3" name="Slide Number Placeholder 2"/>
          <p:cNvSpPr>
            <a:spLocks noGrp="1"/>
          </p:cNvSpPr>
          <p:nvPr>
            <p:ph type="sldNum" sz="quarter" idx="12"/>
          </p:nvPr>
        </p:nvSpPr>
        <p:spPr>
          <a:xfrm>
            <a:off x="9025666" y="6395774"/>
            <a:ext cx="2948196" cy="365125"/>
          </a:xfrm>
        </p:spPr>
        <p:txBody>
          <a:bodyPr/>
          <a:lstStyle/>
          <a:p>
            <a:r>
              <a:rPr lang="en-US" dirty="0"/>
              <a:t>Attendance and Enrollment| </a:t>
            </a:r>
            <a:fld id="{C26AAFF7-C4D7-4A72-B8FA-A17532192431}" type="slidenum">
              <a:rPr lang="en-US" smtClean="0"/>
              <a:pPr/>
              <a:t>5</a:t>
            </a:fld>
            <a:endParaRPr lang="en-US" dirty="0"/>
          </a:p>
        </p:txBody>
      </p:sp>
      <p:pic>
        <p:nvPicPr>
          <p:cNvPr id="4" name="Picture 3" descr="Unit Divisor Table" title="Unit Divisor Table"/>
          <p:cNvPicPr>
            <a:picLocks noChangeAspect="1"/>
          </p:cNvPicPr>
          <p:nvPr/>
        </p:nvPicPr>
        <p:blipFill>
          <a:blip r:embed="rId2"/>
          <a:stretch>
            <a:fillRect/>
          </a:stretch>
        </p:blipFill>
        <p:spPr>
          <a:xfrm>
            <a:off x="1584960" y="496570"/>
            <a:ext cx="8180832" cy="6111494"/>
          </a:xfrm>
          <a:prstGeom prst="rect">
            <a:avLst/>
          </a:prstGeom>
        </p:spPr>
      </p:pic>
    </p:spTree>
    <p:extLst>
      <p:ext uri="{BB962C8B-B14F-4D97-AF65-F5344CB8AC3E}">
        <p14:creationId xmlns:p14="http://schemas.microsoft.com/office/powerpoint/2010/main" val="158438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317500" y="1181100"/>
            <a:ext cx="11417300" cy="5214674"/>
          </a:xfrm>
        </p:spPr>
        <p:txBody>
          <a:bodyPr>
            <a:normAutofit fontScale="92500" lnSpcReduction="10000"/>
          </a:bodyPr>
          <a:lstStyle/>
          <a:p>
            <a:pPr>
              <a:spcAft>
                <a:spcPts val="600"/>
              </a:spcAft>
              <a:buFont typeface="Wingdings" panose="05000000000000000000" pitchFamily="2" charset="2"/>
              <a:buChar char="§"/>
            </a:pPr>
            <a:r>
              <a:rPr lang="en-US" b="1" dirty="0">
                <a:latin typeface="+mj-lt"/>
              </a:rPr>
              <a:t>Aggregate Attendance: </a:t>
            </a:r>
            <a:r>
              <a:rPr lang="en-US" dirty="0">
                <a:latin typeface="+mj-lt"/>
              </a:rPr>
              <a:t>the total number of students physically present</a:t>
            </a:r>
          </a:p>
          <a:p>
            <a:pPr>
              <a:spcAft>
                <a:spcPts val="600"/>
              </a:spcAft>
              <a:buFont typeface="Wingdings" panose="05000000000000000000" pitchFamily="2" charset="2"/>
              <a:buChar char="§"/>
            </a:pPr>
            <a:endParaRPr lang="en-US" dirty="0">
              <a:latin typeface="+mj-lt"/>
            </a:endParaRPr>
          </a:p>
          <a:p>
            <a:pPr>
              <a:spcAft>
                <a:spcPts val="600"/>
              </a:spcAft>
              <a:buFont typeface="Wingdings" panose="05000000000000000000" pitchFamily="2" charset="2"/>
              <a:buChar char="§"/>
            </a:pPr>
            <a:r>
              <a:rPr lang="en-US" b="1" dirty="0">
                <a:latin typeface="+mj-lt"/>
              </a:rPr>
              <a:t>ADA (Average Daily Attendance):</a:t>
            </a:r>
          </a:p>
          <a:p>
            <a:pPr lvl="1">
              <a:spcAft>
                <a:spcPts val="600"/>
              </a:spcAft>
              <a:buFont typeface="Wingdings" panose="05000000000000000000" pitchFamily="2" charset="2"/>
              <a:buChar char="§"/>
            </a:pPr>
            <a:r>
              <a:rPr lang="en-US" dirty="0">
                <a:latin typeface="+mj-lt"/>
              </a:rPr>
              <a:t>“…aggregate number of days enrolled students are present, divided by the number of days of school in the reporting period” (IC 33-1001)</a:t>
            </a:r>
          </a:p>
          <a:p>
            <a:pPr lvl="1">
              <a:spcAft>
                <a:spcPts val="600"/>
              </a:spcAft>
              <a:buFont typeface="Wingdings" panose="05000000000000000000" pitchFamily="2" charset="2"/>
              <a:buChar char="§"/>
            </a:pPr>
            <a:endParaRPr lang="en-US" dirty="0">
              <a:latin typeface="+mj-lt"/>
            </a:endParaRPr>
          </a:p>
          <a:p>
            <a:pPr>
              <a:spcAft>
                <a:spcPts val="600"/>
              </a:spcAft>
              <a:buFont typeface="Wingdings" panose="05000000000000000000" pitchFamily="2" charset="2"/>
              <a:buChar char="§"/>
            </a:pPr>
            <a:r>
              <a:rPr lang="en-US" dirty="0">
                <a:solidFill>
                  <a:srgbClr val="FF0000"/>
                </a:solidFill>
                <a:latin typeface="+mj-lt"/>
              </a:rPr>
              <a:t>No student shall generate more than one (1) ADA</a:t>
            </a:r>
          </a:p>
          <a:p>
            <a:pPr marL="0" indent="0">
              <a:buNone/>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Attendance</a:t>
            </a:r>
          </a:p>
        </p:txBody>
      </p:sp>
    </p:spTree>
    <p:extLst>
      <p:ext uri="{BB962C8B-B14F-4D97-AF65-F5344CB8AC3E}">
        <p14:creationId xmlns:p14="http://schemas.microsoft.com/office/powerpoint/2010/main" val="116749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Attendance and Enrollment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317500" y="1181100"/>
            <a:ext cx="11417300" cy="5214674"/>
          </a:xfrm>
        </p:spPr>
        <p:txBody>
          <a:bodyPr>
            <a:normAutofit/>
          </a:bodyPr>
          <a:lstStyle/>
          <a:p>
            <a:pPr marL="0" lvl="0" indent="0">
              <a:buNone/>
            </a:pPr>
            <a:r>
              <a:rPr lang="en-US" sz="3700" dirty="0">
                <a:latin typeface="Calibri Light" panose="020F0302020204030204"/>
              </a:rPr>
              <a:t>Students are identified with an EDUID number, assigned to a calendar and counted when in attendance.</a:t>
            </a:r>
          </a:p>
          <a:p>
            <a:pPr marL="0" lvl="0" indent="0">
              <a:buNone/>
            </a:pPr>
            <a:endParaRPr lang="en-US" sz="3700" dirty="0">
              <a:latin typeface="Calibri Light" panose="020F0302020204030204"/>
            </a:endParaRPr>
          </a:p>
          <a:p>
            <a:pPr lvl="1">
              <a:buFont typeface="Wingdings" panose="05000000000000000000" pitchFamily="2" charset="2"/>
              <a:buChar char="§"/>
            </a:pPr>
            <a:r>
              <a:rPr lang="en-US" sz="3300" dirty="0">
                <a:latin typeface="Calibri Light" panose="020F0302020204030204"/>
              </a:rPr>
              <a:t>Students dually enrolled and generating more than one (1) ADA will automatically be adjusted to one.</a:t>
            </a:r>
          </a:p>
          <a:p>
            <a:pPr lvl="1">
              <a:buFont typeface="Wingdings" panose="05000000000000000000" pitchFamily="2" charset="2"/>
              <a:buChar char="§"/>
            </a:pPr>
            <a:r>
              <a:rPr lang="en-US" sz="3300" dirty="0">
                <a:latin typeface="Calibri Light" panose="020F0302020204030204"/>
              </a:rPr>
              <a:t>Alternative school ADA is funded based on 25 hours</a:t>
            </a:r>
          </a:p>
          <a:p>
            <a:pPr lvl="2">
              <a:buFont typeface="Wingdings" panose="05000000000000000000" pitchFamily="2" charset="2"/>
              <a:buChar char="§"/>
            </a:pPr>
            <a:r>
              <a:rPr lang="en-US" sz="3000" dirty="0">
                <a:latin typeface="Calibri Light" panose="020F0302020204030204"/>
              </a:rPr>
              <a:t>Those students who exceed 25 hours will be automatically adjusted to one ADA (however you may offer as many hours as needed)</a:t>
            </a:r>
          </a:p>
          <a:p>
            <a:pPr marL="0" indent="0">
              <a:buNone/>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Average Daily Attendance</a:t>
            </a:r>
          </a:p>
        </p:txBody>
      </p:sp>
    </p:spTree>
    <p:extLst>
      <p:ext uri="{BB962C8B-B14F-4D97-AF65-F5344CB8AC3E}">
        <p14:creationId xmlns:p14="http://schemas.microsoft.com/office/powerpoint/2010/main" val="109431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241300" y="1092200"/>
            <a:ext cx="11480800" cy="5194300"/>
          </a:xfrm>
        </p:spPr>
        <p:txBody>
          <a:bodyPr>
            <a:normAutofit fontScale="70000" lnSpcReduction="20000"/>
          </a:bodyPr>
          <a:lstStyle/>
          <a:p>
            <a:pPr>
              <a:spcAft>
                <a:spcPts val="600"/>
              </a:spcAft>
              <a:buFont typeface="Wingdings" panose="05000000000000000000" pitchFamily="2" charset="2"/>
              <a:buChar char="§"/>
            </a:pPr>
            <a:r>
              <a:rPr lang="en-US" b="1" dirty="0">
                <a:latin typeface="+mj-lt"/>
              </a:rPr>
              <a:t>Kindergarten and Grades 1-12:</a:t>
            </a:r>
          </a:p>
          <a:p>
            <a:pPr lvl="1">
              <a:spcAft>
                <a:spcPts val="600"/>
              </a:spcAft>
              <a:buFont typeface="Wingdings" panose="05000000000000000000" pitchFamily="2" charset="2"/>
              <a:buChar char="§"/>
            </a:pPr>
            <a:r>
              <a:rPr lang="en-US" dirty="0">
                <a:latin typeface="+mj-lt"/>
              </a:rPr>
              <a:t>Less than 2.5 hours per day = zero day of attendance</a:t>
            </a:r>
          </a:p>
          <a:p>
            <a:pPr lvl="1">
              <a:spcAft>
                <a:spcPts val="600"/>
              </a:spcAft>
              <a:buFont typeface="Wingdings" panose="05000000000000000000" pitchFamily="2" charset="2"/>
              <a:buChar char="§"/>
            </a:pPr>
            <a:r>
              <a:rPr lang="en-US" dirty="0">
                <a:latin typeface="+mj-lt"/>
              </a:rPr>
              <a:t>2.5 hours to less than 4 hours = half (.5) day of attendance</a:t>
            </a:r>
          </a:p>
          <a:p>
            <a:pPr lvl="1">
              <a:spcAft>
                <a:spcPts val="600"/>
              </a:spcAft>
              <a:buFont typeface="Wingdings" panose="05000000000000000000" pitchFamily="2" charset="2"/>
              <a:buChar char="§"/>
            </a:pPr>
            <a:r>
              <a:rPr lang="en-US" dirty="0">
                <a:latin typeface="+mj-lt"/>
              </a:rPr>
              <a:t>4 hours or more = full (1.0) day of attendance</a:t>
            </a:r>
          </a:p>
          <a:p>
            <a:pPr lvl="1">
              <a:spcAft>
                <a:spcPts val="600"/>
              </a:spcAft>
              <a:buFont typeface="Wingdings" panose="05000000000000000000" pitchFamily="2" charset="2"/>
              <a:buChar char="§"/>
            </a:pPr>
            <a:endParaRPr lang="en-US" b="1" dirty="0">
              <a:latin typeface="+mj-lt"/>
            </a:endParaRPr>
          </a:p>
          <a:p>
            <a:pPr>
              <a:spcAft>
                <a:spcPts val="600"/>
              </a:spcAft>
              <a:buFont typeface="Wingdings" panose="05000000000000000000" pitchFamily="2" charset="2"/>
              <a:buChar char="§"/>
            </a:pPr>
            <a:r>
              <a:rPr lang="en-US" b="1" dirty="0">
                <a:latin typeface="+mj-lt"/>
              </a:rPr>
              <a:t>Note: </a:t>
            </a:r>
            <a:r>
              <a:rPr lang="en-US" dirty="0">
                <a:latin typeface="+mj-lt"/>
              </a:rPr>
              <a:t>A</a:t>
            </a:r>
            <a:r>
              <a:rPr lang="en-US" b="1" dirty="0">
                <a:latin typeface="+mj-lt"/>
              </a:rPr>
              <a:t> </a:t>
            </a:r>
            <a:r>
              <a:rPr lang="en-US" dirty="0">
                <a:latin typeface="+mj-lt"/>
              </a:rPr>
              <a:t>Kindergarten class is funded at approximately half of an elementary class.</a:t>
            </a:r>
          </a:p>
          <a:p>
            <a:pPr marL="0" indent="0">
              <a:buNone/>
            </a:pPr>
            <a:endParaRPr lang="en-US" dirty="0">
              <a:latin typeface="+mj-lt"/>
            </a:endParaRPr>
          </a:p>
          <a:p>
            <a:pPr marL="0" indent="0" algn="ctr">
              <a:buNone/>
            </a:pPr>
            <a:r>
              <a:rPr lang="en-US" b="1" dirty="0">
                <a:latin typeface="+mj-lt"/>
              </a:rPr>
              <a:t>“Day in Session”</a:t>
            </a:r>
          </a:p>
          <a:p>
            <a:pPr>
              <a:buFont typeface="Wingdings" panose="05000000000000000000" pitchFamily="2" charset="2"/>
              <a:buChar char="§"/>
            </a:pPr>
            <a:r>
              <a:rPr lang="en-US" dirty="0">
                <a:latin typeface="+mj-lt"/>
              </a:rPr>
              <a:t>A school day may be counted as a “day in session” when the school is open and students are present and under the guidance and direction of teachers in the teaching process.  Lunch periods, breaks, passing time and recess will not be included. (IDAPA 08.02.01)</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A Day in Session</a:t>
            </a:r>
          </a:p>
        </p:txBody>
      </p:sp>
    </p:spTree>
    <p:extLst>
      <p:ext uri="{BB962C8B-B14F-4D97-AF65-F5344CB8AC3E}">
        <p14:creationId xmlns:p14="http://schemas.microsoft.com/office/powerpoint/2010/main" val="166083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r>
              <a:rPr lang="en-US" dirty="0">
                <a:solidFill>
                  <a:srgbClr val="262626">
                    <a:lumMod val="90000"/>
                    <a:lumOff val="10000"/>
                  </a:srgbClr>
                </a:solidFill>
                <a:latin typeface="Calibri" panose="020F0502020204030204"/>
              </a:rPr>
              <a:t>Attendance and Enrollment</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62000" y="1340124"/>
            <a:ext cx="10401300" cy="4933676"/>
          </a:xfrm>
        </p:spPr>
        <p:txBody>
          <a:bodyPr>
            <a:normAutofit fontScale="77500" lnSpcReduction="20000"/>
          </a:bodyPr>
          <a:lstStyle/>
          <a:p>
            <a:pPr>
              <a:buFont typeface="Wingdings" panose="05000000000000000000" pitchFamily="2" charset="2"/>
              <a:buChar char="§"/>
            </a:pPr>
            <a:r>
              <a:rPr lang="en-US" dirty="0">
                <a:latin typeface="+mj-lt"/>
              </a:rPr>
              <a:t>Two types of Calendars are reported to the SDE:</a:t>
            </a:r>
          </a:p>
          <a:p>
            <a:pPr>
              <a:buFont typeface="Wingdings" panose="05000000000000000000" pitchFamily="2" charset="2"/>
              <a:buChar char="§"/>
            </a:pPr>
            <a:endParaRPr lang="en-US" dirty="0">
              <a:latin typeface="+mj-lt"/>
            </a:endParaRPr>
          </a:p>
          <a:p>
            <a:pPr lvl="1">
              <a:spcAft>
                <a:spcPts val="600"/>
              </a:spcAft>
              <a:buFont typeface="Wingdings" panose="05000000000000000000" pitchFamily="2" charset="2"/>
              <a:buChar char="§"/>
            </a:pPr>
            <a:r>
              <a:rPr lang="en-US" b="1" dirty="0">
                <a:latin typeface="+mj-lt"/>
              </a:rPr>
              <a:t>Instructional </a:t>
            </a:r>
            <a:r>
              <a:rPr lang="en-US" dirty="0">
                <a:latin typeface="+mj-lt"/>
              </a:rPr>
              <a:t>– hours of classroom instruction based on grade levels (IC 33-512)</a:t>
            </a:r>
          </a:p>
          <a:p>
            <a:pPr lvl="1">
              <a:spcAft>
                <a:spcPts val="600"/>
              </a:spcAft>
              <a:buFont typeface="Wingdings" panose="05000000000000000000" pitchFamily="2" charset="2"/>
              <a:buChar char="§"/>
            </a:pPr>
            <a:r>
              <a:rPr lang="en-US" b="1" dirty="0">
                <a:latin typeface="+mj-lt"/>
              </a:rPr>
              <a:t>ISEE</a:t>
            </a:r>
            <a:r>
              <a:rPr lang="en-US" dirty="0">
                <a:latin typeface="+mj-lt"/>
              </a:rPr>
              <a:t> </a:t>
            </a:r>
            <a:r>
              <a:rPr lang="en-US" sz="2000" dirty="0">
                <a:latin typeface="+mj-lt"/>
              </a:rPr>
              <a:t>(Idaho System for Educational Excellence) </a:t>
            </a:r>
            <a:r>
              <a:rPr lang="en-US" dirty="0">
                <a:latin typeface="+mj-lt"/>
              </a:rPr>
              <a:t>student attendance</a:t>
            </a:r>
          </a:p>
          <a:p>
            <a:pPr lvl="2">
              <a:spcAft>
                <a:spcPts val="600"/>
              </a:spcAft>
              <a:buFont typeface="Wingdings" panose="05000000000000000000" pitchFamily="2" charset="2"/>
              <a:buChar char="§"/>
            </a:pPr>
            <a:r>
              <a:rPr lang="en-US" dirty="0">
                <a:latin typeface="+mj-lt"/>
              </a:rPr>
              <a:t>Kindergarten</a:t>
            </a:r>
          </a:p>
          <a:p>
            <a:pPr lvl="2">
              <a:spcAft>
                <a:spcPts val="600"/>
              </a:spcAft>
              <a:buFont typeface="Wingdings" panose="05000000000000000000" pitchFamily="2" charset="2"/>
              <a:buChar char="§"/>
            </a:pPr>
            <a:r>
              <a:rPr lang="en-US" dirty="0">
                <a:latin typeface="+mj-lt"/>
              </a:rPr>
              <a:t>Elementary (1-6)</a:t>
            </a:r>
          </a:p>
          <a:p>
            <a:pPr lvl="2">
              <a:spcAft>
                <a:spcPts val="600"/>
              </a:spcAft>
              <a:buFont typeface="Wingdings" panose="05000000000000000000" pitchFamily="2" charset="2"/>
              <a:buChar char="§"/>
            </a:pPr>
            <a:r>
              <a:rPr lang="en-US" dirty="0">
                <a:latin typeface="+mj-lt"/>
              </a:rPr>
              <a:t>Secondary (7-12)</a:t>
            </a:r>
          </a:p>
          <a:p>
            <a:pPr>
              <a:buFont typeface="Wingdings" panose="05000000000000000000" pitchFamily="2" charset="2"/>
              <a:buChar char="§"/>
            </a:pPr>
            <a:r>
              <a:rPr lang="en-US" b="1" dirty="0">
                <a:latin typeface="+mj-lt"/>
              </a:rPr>
              <a:t>ISEE Calendars drive funding</a:t>
            </a:r>
          </a:p>
          <a:p>
            <a:pPr lvl="1">
              <a:buFont typeface="Wingdings" panose="05000000000000000000" pitchFamily="2" charset="2"/>
              <a:buChar char="§"/>
            </a:pPr>
            <a:r>
              <a:rPr lang="en-US" dirty="0">
                <a:latin typeface="+mj-lt"/>
              </a:rPr>
              <a:t>Enrollment tracking</a:t>
            </a:r>
          </a:p>
          <a:p>
            <a:pPr lvl="1">
              <a:buFont typeface="Wingdings" panose="05000000000000000000" pitchFamily="2" charset="2"/>
              <a:buChar char="§"/>
            </a:pPr>
            <a:r>
              <a:rPr lang="en-US" dirty="0">
                <a:latin typeface="+mj-lt"/>
              </a:rPr>
              <a:t>Attendance accounting</a:t>
            </a:r>
          </a:p>
          <a:p>
            <a:pPr lvl="1">
              <a:buFont typeface="Wingdings" panose="05000000000000000000" pitchFamily="2" charset="2"/>
              <a:buChar char="§"/>
            </a:pPr>
            <a:r>
              <a:rPr lang="en-US" dirty="0">
                <a:latin typeface="+mj-lt"/>
              </a:rPr>
              <a:t>Support Unit Calculation</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bwMode="white"/>
        <p:txBody>
          <a:bodyPr/>
          <a:lstStyle/>
          <a:p>
            <a:r>
              <a:rPr lang="en-US" dirty="0"/>
              <a:t>Calendars</a:t>
            </a:r>
          </a:p>
        </p:txBody>
      </p:sp>
    </p:spTree>
    <p:extLst>
      <p:ext uri="{BB962C8B-B14F-4D97-AF65-F5344CB8AC3E}">
        <p14:creationId xmlns:p14="http://schemas.microsoft.com/office/powerpoint/2010/main" val="463861114"/>
      </p:ext>
    </p:extLst>
  </p:cSld>
  <p:clrMapOvr>
    <a:masterClrMapping/>
  </p:clrMapOvr>
</p:sld>
</file>

<file path=ppt/theme/theme1.xml><?xml version="1.0" encoding="utf-8"?>
<a:theme xmlns:a="http://schemas.openxmlformats.org/drawingml/2006/main" name="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9466</TotalTime>
  <Words>2965</Words>
  <Application>Microsoft Office PowerPoint</Application>
  <PresentationFormat>Widescreen</PresentationFormat>
  <Paragraphs>329</Paragraphs>
  <Slides>47</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8" baseType="lpstr">
      <vt:lpstr>Arial</vt:lpstr>
      <vt:lpstr>Calibri</vt:lpstr>
      <vt:lpstr>Calibri Light</vt:lpstr>
      <vt:lpstr>Cambria</vt:lpstr>
      <vt:lpstr>Open Sans</vt:lpstr>
      <vt:lpstr>Open Sans Light</vt:lpstr>
      <vt:lpstr>Open Sans Semibold</vt:lpstr>
      <vt:lpstr>Wingdings</vt:lpstr>
      <vt:lpstr>Office Theme</vt:lpstr>
      <vt:lpstr>2_Office Theme</vt:lpstr>
      <vt:lpstr>Worksheet</vt:lpstr>
      <vt:lpstr>Attendance and Enrollment</vt:lpstr>
      <vt:lpstr>Funding Basics </vt:lpstr>
      <vt:lpstr>School Funding</vt:lpstr>
      <vt:lpstr>What is a Support Unit?</vt:lpstr>
      <vt:lpstr>Unit Divisor Table (33-1002)</vt:lpstr>
      <vt:lpstr>Attendance</vt:lpstr>
      <vt:lpstr>Average Daily Attendance</vt:lpstr>
      <vt:lpstr>A Day in Session</vt:lpstr>
      <vt:lpstr>Calendars</vt:lpstr>
      <vt:lpstr>Accurate Reporting</vt:lpstr>
      <vt:lpstr>Kindergarten Calendar</vt:lpstr>
      <vt:lpstr>Kindergarten Funding</vt:lpstr>
      <vt:lpstr>Attendance and ISEE</vt:lpstr>
      <vt:lpstr>Attendance – additional</vt:lpstr>
      <vt:lpstr>Homebound students</vt:lpstr>
      <vt:lpstr>Dual Enrolled – Publicly enrolled students</vt:lpstr>
      <vt:lpstr>Dual Enrolled – Non-publicly enrolled students</vt:lpstr>
      <vt:lpstr>Alternative and IDLA</vt:lpstr>
      <vt:lpstr>Detention Center Attendance</vt:lpstr>
      <vt:lpstr>Emergency Closures and Waivers</vt:lpstr>
      <vt:lpstr>Emergency Closure Form</vt:lpstr>
      <vt:lpstr>Emergency Closure - Original Building Report</vt:lpstr>
      <vt:lpstr>Emergency Closure - New Building Report</vt:lpstr>
      <vt:lpstr>Impacted attendance – Original Building Report</vt:lpstr>
      <vt:lpstr>Impacted attendance – New Building Report</vt:lpstr>
      <vt:lpstr>Early Graduates</vt:lpstr>
      <vt:lpstr>Other Early Graduates</vt:lpstr>
      <vt:lpstr>Foreign Students and Attendance</vt:lpstr>
      <vt:lpstr>ISEE Balancing Reports</vt:lpstr>
      <vt:lpstr>Accessing reports from the SDE</vt:lpstr>
      <vt:lpstr>Idaho State Board of Education Applications Portal</vt:lpstr>
      <vt:lpstr>Reports – Attend/Enroll</vt:lpstr>
      <vt:lpstr>List of Reports </vt:lpstr>
      <vt:lpstr>Current Year Support Unit</vt:lpstr>
      <vt:lpstr>Current Year Support Unit with Tracks</vt:lpstr>
      <vt:lpstr>ADA and Grade Grouping</vt:lpstr>
      <vt:lpstr>Net Enrollment</vt:lpstr>
      <vt:lpstr>Building Level</vt:lpstr>
      <vt:lpstr>Aggregated Attendance Detail</vt:lpstr>
      <vt:lpstr>Prior Year Support Unit</vt:lpstr>
      <vt:lpstr>Greater than 1 ADA Report</vt:lpstr>
      <vt:lpstr>Greater than 1 ADA</vt:lpstr>
      <vt:lpstr>Maximize Your Funding</vt:lpstr>
      <vt:lpstr>ISEE Submission Schedule 2020-2021 </vt:lpstr>
      <vt:lpstr>Payments and Accurate Reporting</vt:lpstr>
      <vt:lpstr>Department of Education – School Finance</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and Enrollment Overview</dc:title>
  <dc:subject>Technology Services</dc:subject>
  <dc:creator>Chris Campbell</dc:creator>
  <cp:lastModifiedBy>Pam Brewer</cp:lastModifiedBy>
  <cp:revision>215</cp:revision>
  <cp:lastPrinted>2020-02-21T21:28:27Z</cp:lastPrinted>
  <dcterms:created xsi:type="dcterms:W3CDTF">2017-07-26T20:22:24Z</dcterms:created>
  <dcterms:modified xsi:type="dcterms:W3CDTF">2021-04-16T15:27:40Z</dcterms:modified>
</cp:coreProperties>
</file>